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67" r:id="rId3"/>
    <p:sldId id="283" r:id="rId4"/>
    <p:sldId id="257" r:id="rId5"/>
    <p:sldId id="287" r:id="rId6"/>
    <p:sldId id="268" r:id="rId7"/>
    <p:sldId id="270" r:id="rId8"/>
    <p:sldId id="271" r:id="rId9"/>
    <p:sldId id="288" r:id="rId10"/>
    <p:sldId id="289" r:id="rId11"/>
    <p:sldId id="275" r:id="rId12"/>
    <p:sldId id="290" r:id="rId13"/>
    <p:sldId id="291" r:id="rId14"/>
    <p:sldId id="292" r:id="rId15"/>
    <p:sldId id="285" r:id="rId16"/>
    <p:sldId id="293" r:id="rId17"/>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37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221" autoAdjust="0"/>
    <p:restoredTop sz="73764" autoAdjust="0"/>
  </p:normalViewPr>
  <p:slideViewPr>
    <p:cSldViewPr>
      <p:cViewPr>
        <p:scale>
          <a:sx n="60" d="100"/>
          <a:sy n="60" d="100"/>
        </p:scale>
        <p:origin x="-1320"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51" d="100"/>
          <a:sy n="51" d="100"/>
        </p:scale>
        <p:origin x="-2022" y="-102"/>
      </p:cViewPr>
      <p:guideLst>
        <p:guide orient="horz" pos="3107"/>
        <p:guide pos="212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2"/>
            <a:ext cx="2919413" cy="493712"/>
          </a:xfrm>
          <a:prstGeom prst="rect">
            <a:avLst/>
          </a:prstGeom>
        </p:spPr>
        <p:txBody>
          <a:bodyPr vert="horz" lIns="91427" tIns="45714" rIns="91427" bIns="45714" rtlCol="0"/>
          <a:lstStyle>
            <a:lvl1pPr algn="l">
              <a:defRPr sz="1200"/>
            </a:lvl1pPr>
          </a:lstStyle>
          <a:p>
            <a:r>
              <a:rPr kumimoji="1" lang="ja-JP" altLang="en-US" smtClean="0"/>
              <a:t>研修１　</a:t>
            </a:r>
            <a:r>
              <a:rPr kumimoji="1" lang="en-US" altLang="ja-JP" smtClean="0"/>
              <a:t>P18</a:t>
            </a:r>
            <a:r>
              <a:rPr kumimoji="1" lang="ja-JP" altLang="en-US" smtClean="0"/>
              <a:t>～</a:t>
            </a:r>
            <a:r>
              <a:rPr kumimoji="1" lang="en-US" altLang="ja-JP" smtClean="0"/>
              <a:t>21</a:t>
            </a:r>
            <a:r>
              <a:rPr kumimoji="1" lang="ja-JP" altLang="en-US" smtClean="0"/>
              <a:t>　プレゼンテーション画面</a:t>
            </a:r>
            <a:endParaRPr kumimoji="1" lang="ja-JP" altLang="en-US"/>
          </a:p>
        </p:txBody>
      </p:sp>
      <p:sp>
        <p:nvSpPr>
          <p:cNvPr id="3" name="日付プレースホルダー 2"/>
          <p:cNvSpPr>
            <a:spLocks noGrp="1"/>
          </p:cNvSpPr>
          <p:nvPr>
            <p:ph type="dt" sz="quarter" idx="1"/>
          </p:nvPr>
        </p:nvSpPr>
        <p:spPr>
          <a:xfrm>
            <a:off x="3814763" y="2"/>
            <a:ext cx="2919412" cy="493712"/>
          </a:xfrm>
          <a:prstGeom prst="rect">
            <a:avLst/>
          </a:prstGeom>
        </p:spPr>
        <p:txBody>
          <a:bodyPr vert="horz" lIns="91427" tIns="45714" rIns="91427" bIns="45714" rtlCol="0"/>
          <a:lstStyle>
            <a:lvl1pPr algn="r">
              <a:defRPr sz="1200"/>
            </a:lvl1pPr>
          </a:lstStyle>
          <a:p>
            <a:endParaRPr kumimoji="1" lang="ja-JP" altLang="en-US"/>
          </a:p>
        </p:txBody>
      </p:sp>
      <p:sp>
        <p:nvSpPr>
          <p:cNvPr id="4" name="フッター プレースホルダー 3"/>
          <p:cNvSpPr>
            <a:spLocks noGrp="1"/>
          </p:cNvSpPr>
          <p:nvPr>
            <p:ph type="ftr" sz="quarter" idx="2"/>
          </p:nvPr>
        </p:nvSpPr>
        <p:spPr>
          <a:xfrm>
            <a:off x="3" y="9371015"/>
            <a:ext cx="2919413" cy="493712"/>
          </a:xfrm>
          <a:prstGeom prst="rect">
            <a:avLst/>
          </a:prstGeom>
        </p:spPr>
        <p:txBody>
          <a:bodyPr vert="horz" lIns="91427" tIns="45714" rIns="91427" bIns="45714" rtlCol="0" anchor="b"/>
          <a:lstStyle>
            <a:lvl1pPr algn="l">
              <a:defRPr sz="1200"/>
            </a:lvl1pPr>
          </a:lstStyle>
          <a:p>
            <a:endParaRPr kumimoji="1" lang="ja-JP" altLang="en-US"/>
          </a:p>
        </p:txBody>
      </p:sp>
    </p:spTree>
    <p:extLst>
      <p:ext uri="{BB962C8B-B14F-4D97-AF65-F5344CB8AC3E}">
        <p14:creationId xmlns:p14="http://schemas.microsoft.com/office/powerpoint/2010/main" val="1764113263"/>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2"/>
            <a:ext cx="2918831" cy="493315"/>
          </a:xfrm>
          <a:prstGeom prst="rect">
            <a:avLst/>
          </a:prstGeom>
        </p:spPr>
        <p:txBody>
          <a:bodyPr vert="horz" lIns="91427" tIns="45714" rIns="91427" bIns="45714" rtlCol="0"/>
          <a:lstStyle>
            <a:lvl1pPr algn="l">
              <a:defRPr sz="1200"/>
            </a:lvl1pPr>
          </a:lstStyle>
          <a:p>
            <a:r>
              <a:rPr kumimoji="1" lang="ja-JP" altLang="en-US" smtClean="0"/>
              <a:t>研修１　</a:t>
            </a:r>
            <a:r>
              <a:rPr kumimoji="1" lang="en-US" altLang="ja-JP" smtClean="0"/>
              <a:t>P18</a:t>
            </a:r>
            <a:r>
              <a:rPr kumimoji="1" lang="ja-JP" altLang="en-US" smtClean="0"/>
              <a:t>～</a:t>
            </a:r>
            <a:r>
              <a:rPr kumimoji="1" lang="en-US" altLang="ja-JP" smtClean="0"/>
              <a:t>21</a:t>
            </a:r>
            <a:r>
              <a:rPr kumimoji="1" lang="ja-JP" altLang="en-US" smtClean="0"/>
              <a:t>　プレゼンテーション画面</a:t>
            </a:r>
            <a:endParaRPr kumimoji="1" lang="ja-JP" altLang="en-US"/>
          </a:p>
        </p:txBody>
      </p:sp>
      <p:sp>
        <p:nvSpPr>
          <p:cNvPr id="3" name="日付プレースホルダー 2"/>
          <p:cNvSpPr>
            <a:spLocks noGrp="1"/>
          </p:cNvSpPr>
          <p:nvPr>
            <p:ph type="dt" idx="1"/>
          </p:nvPr>
        </p:nvSpPr>
        <p:spPr>
          <a:xfrm>
            <a:off x="3815376" y="2"/>
            <a:ext cx="2918831" cy="493315"/>
          </a:xfrm>
          <a:prstGeom prst="rect">
            <a:avLst/>
          </a:prstGeom>
        </p:spPr>
        <p:txBody>
          <a:bodyPr vert="horz" lIns="91427" tIns="45714" rIns="91427" bIns="45714" rtlCol="0"/>
          <a:lstStyle>
            <a:lvl1pPr algn="r">
              <a:defRPr sz="1200"/>
            </a:lvl1pPr>
          </a:lstStyle>
          <a:p>
            <a:endParaRPr kumimoji="1" lang="ja-JP" altLang="en-US"/>
          </a:p>
        </p:txBody>
      </p:sp>
      <p:sp>
        <p:nvSpPr>
          <p:cNvPr id="4" name="スライド イメージ プレースホルダー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27" tIns="45714" rIns="91427" bIns="45714" rtlCol="0" anchor="ctr"/>
          <a:lstStyle/>
          <a:p>
            <a:endParaRPr lang="ja-JP" altLang="en-US"/>
          </a:p>
        </p:txBody>
      </p:sp>
      <p:sp>
        <p:nvSpPr>
          <p:cNvPr id="5" name="ノート プレースホルダー 4"/>
          <p:cNvSpPr>
            <a:spLocks noGrp="1"/>
          </p:cNvSpPr>
          <p:nvPr>
            <p:ph type="body" sz="quarter" idx="3"/>
          </p:nvPr>
        </p:nvSpPr>
        <p:spPr>
          <a:xfrm>
            <a:off x="673577" y="4686500"/>
            <a:ext cx="5388610" cy="4439840"/>
          </a:xfrm>
          <a:prstGeom prst="rect">
            <a:avLst/>
          </a:prstGeom>
        </p:spPr>
        <p:txBody>
          <a:bodyPr vert="horz" lIns="91427" tIns="45714" rIns="91427" bIns="45714"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3" y="9371287"/>
            <a:ext cx="2918831" cy="493315"/>
          </a:xfrm>
          <a:prstGeom prst="rect">
            <a:avLst/>
          </a:prstGeom>
        </p:spPr>
        <p:txBody>
          <a:bodyPr vert="horz" lIns="91427" tIns="45714" rIns="91427" bIns="4571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6" y="9371287"/>
            <a:ext cx="2918831" cy="493315"/>
          </a:xfrm>
          <a:prstGeom prst="rect">
            <a:avLst/>
          </a:prstGeom>
        </p:spPr>
        <p:txBody>
          <a:bodyPr vert="horz" lIns="91427" tIns="45714" rIns="91427" bIns="45714" rtlCol="0" anchor="b"/>
          <a:lstStyle>
            <a:lvl1pPr algn="r">
              <a:defRPr sz="1200"/>
            </a:lvl1pPr>
          </a:lstStyle>
          <a:p>
            <a:fld id="{D9FC972E-7E08-48C0-8C28-61E91CFE987D}" type="slidenum">
              <a:rPr kumimoji="1" lang="ja-JP" altLang="en-US" smtClean="0"/>
              <a:t>‹#›</a:t>
            </a:fld>
            <a:endParaRPr kumimoji="1" lang="ja-JP" altLang="en-US"/>
          </a:p>
        </p:txBody>
      </p:sp>
    </p:spTree>
    <p:extLst>
      <p:ext uri="{BB962C8B-B14F-4D97-AF65-F5344CB8AC3E}">
        <p14:creationId xmlns:p14="http://schemas.microsoft.com/office/powerpoint/2010/main" val="1597019182"/>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277">
              <a:defRPr/>
            </a:pPr>
            <a:r>
              <a:rPr kumimoji="1" lang="ja-JP" altLang="en-US" dirty="0" smtClean="0"/>
              <a:t>これから、「校内研修プログラム　研修１　～</a:t>
            </a:r>
            <a:r>
              <a:rPr lang="ja-JP" altLang="en-US" dirty="0"/>
              <a:t>外国語教育についての理解を深める</a:t>
            </a:r>
            <a:r>
              <a:rPr kumimoji="1" lang="ja-JP" altLang="en-US" dirty="0" smtClean="0"/>
              <a:t>～」を始めます。</a:t>
            </a:r>
          </a:p>
          <a:p>
            <a:endParaRPr kumimoji="1" lang="ja-JP" altLang="en-US" dirty="0"/>
          </a:p>
        </p:txBody>
      </p:sp>
      <p:sp>
        <p:nvSpPr>
          <p:cNvPr id="7" name="ヘッダー プレースホルダー 6"/>
          <p:cNvSpPr>
            <a:spLocks noGrp="1"/>
          </p:cNvSpPr>
          <p:nvPr>
            <p:ph type="hdr" sz="quarter" idx="11"/>
          </p:nvPr>
        </p:nvSpPr>
        <p:spPr/>
        <p:txBody>
          <a:bodyPr/>
          <a:lstStyle/>
          <a:p>
            <a:r>
              <a:rPr kumimoji="1" lang="ja-JP" altLang="en-US" smtClean="0"/>
              <a:t>研修１　</a:t>
            </a:r>
            <a:r>
              <a:rPr kumimoji="1" lang="en-US" altLang="ja-JP" smtClean="0"/>
              <a:t>P18</a:t>
            </a:r>
            <a:r>
              <a:rPr kumimoji="1" lang="ja-JP" altLang="en-US" smtClean="0"/>
              <a:t>～</a:t>
            </a:r>
            <a:r>
              <a:rPr kumimoji="1" lang="en-US" altLang="ja-JP" smtClean="0"/>
              <a:t>21</a:t>
            </a:r>
            <a:r>
              <a:rPr kumimoji="1" lang="ja-JP" altLang="en-US" smtClean="0"/>
              <a:t>　プレゼンテーション画面</a:t>
            </a:r>
            <a:endParaRPr kumimoji="1" lang="ja-JP" altLang="en-US"/>
          </a:p>
        </p:txBody>
      </p:sp>
    </p:spTree>
    <p:extLst>
      <p:ext uri="{BB962C8B-B14F-4D97-AF65-F5344CB8AC3E}">
        <p14:creationId xmlns:p14="http://schemas.microsoft.com/office/powerpoint/2010/main" val="24374500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○外国語によるコミュニケーションにおける見方・考え方を働かせ、</a:t>
            </a:r>
            <a:endParaRPr kumimoji="1" lang="en-US" altLang="ja-JP" dirty="0" smtClean="0"/>
          </a:p>
          <a:p>
            <a:r>
              <a:rPr kumimoji="1" lang="ja-JP" altLang="en-US" dirty="0" smtClean="0"/>
              <a:t>○外国語による●各領域における言語活動を通して、</a:t>
            </a:r>
            <a:endParaRPr kumimoji="1" lang="en-US" altLang="ja-JP" dirty="0" smtClean="0"/>
          </a:p>
          <a:p>
            <a:r>
              <a:rPr kumimoji="1" lang="ja-JP" altLang="en-US" dirty="0" smtClean="0"/>
              <a:t>●５・６年生では、コミュニケーションを図る基礎</a:t>
            </a:r>
            <a:endParaRPr kumimoji="1" lang="en-US" altLang="ja-JP" dirty="0" smtClean="0"/>
          </a:p>
          <a:p>
            <a:pPr defTabSz="914277">
              <a:defRPr/>
            </a:pPr>
            <a:r>
              <a:rPr kumimoji="1" lang="ja-JP" altLang="en-US" dirty="0" smtClean="0"/>
              <a:t>●３・４年生では、コミュニケーションを図る素地</a:t>
            </a:r>
            <a:endParaRPr kumimoji="1" lang="en-US" altLang="ja-JP" dirty="0" smtClean="0"/>
          </a:p>
          <a:p>
            <a:r>
              <a:rPr kumimoji="1" lang="ja-JP" altLang="en-US" dirty="0" smtClean="0"/>
              <a:t>となる資質・能力を、三つの柱（１）「知識及び技能」、（２）「思考力、判断力、表現力等」及び（３）「学びに向かう力、人間性等」として、それぞれ詳細な目標を設定しています。</a:t>
            </a:r>
            <a:endParaRPr kumimoji="1" lang="en-US" altLang="ja-JP" dirty="0" smtClean="0"/>
          </a:p>
          <a:p>
            <a:endParaRPr kumimoji="1" lang="en-US" altLang="ja-JP" dirty="0" smtClean="0"/>
          </a:p>
        </p:txBody>
      </p:sp>
      <p:sp>
        <p:nvSpPr>
          <p:cNvPr id="5" name="ヘッダー プレースホルダー 4"/>
          <p:cNvSpPr>
            <a:spLocks noGrp="1"/>
          </p:cNvSpPr>
          <p:nvPr>
            <p:ph type="hdr" sz="quarter" idx="11"/>
          </p:nvPr>
        </p:nvSpPr>
        <p:spPr/>
        <p:txBody>
          <a:bodyPr/>
          <a:lstStyle/>
          <a:p>
            <a:r>
              <a:rPr kumimoji="1" lang="ja-JP" altLang="en-US" smtClean="0"/>
              <a:t>研修１　</a:t>
            </a:r>
            <a:r>
              <a:rPr kumimoji="1" lang="en-US" altLang="ja-JP" smtClean="0"/>
              <a:t>P18</a:t>
            </a:r>
            <a:r>
              <a:rPr kumimoji="1" lang="ja-JP" altLang="en-US" smtClean="0"/>
              <a:t>～</a:t>
            </a:r>
            <a:r>
              <a:rPr kumimoji="1" lang="en-US" altLang="ja-JP" smtClean="0"/>
              <a:t>21</a:t>
            </a:r>
            <a:r>
              <a:rPr kumimoji="1" lang="ja-JP" altLang="en-US" smtClean="0"/>
              <a:t>　プレゼンテーション画面</a:t>
            </a:r>
            <a:endParaRPr kumimoji="1" lang="ja-JP" altLang="en-US"/>
          </a:p>
        </p:txBody>
      </p:sp>
    </p:spTree>
    <p:extLst>
      <p:ext uri="{BB962C8B-B14F-4D97-AF65-F5344CB8AC3E}">
        <p14:creationId xmlns:p14="http://schemas.microsoft.com/office/powerpoint/2010/main" val="25112388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solidFill>
                  <a:schemeClr val="tx1"/>
                </a:solidFill>
              </a:rPr>
              <a:t>それでは、演習を行います。</a:t>
            </a:r>
            <a:endParaRPr kumimoji="1" lang="en-US" altLang="ja-JP" dirty="0" smtClean="0">
              <a:solidFill>
                <a:schemeClr val="tx1"/>
              </a:solidFill>
            </a:endParaRPr>
          </a:p>
          <a:p>
            <a:r>
              <a:rPr kumimoji="1" lang="ja-JP" altLang="en-US" dirty="0" smtClean="0">
                <a:solidFill>
                  <a:schemeClr val="tx1"/>
                </a:solidFill>
              </a:rPr>
              <a:t>演習</a:t>
            </a:r>
            <a:r>
              <a:rPr kumimoji="1" lang="ja-JP" altLang="en-US" dirty="0" smtClean="0">
                <a:solidFill>
                  <a:schemeClr val="tx1"/>
                </a:solidFill>
              </a:rPr>
              <a:t>テーマは、</a:t>
            </a:r>
            <a:r>
              <a:rPr kumimoji="1" lang="ja-JP" altLang="en-US" dirty="0" smtClean="0">
                <a:solidFill>
                  <a:schemeClr val="tx1"/>
                </a:solidFill>
              </a:rPr>
              <a:t>「外国語活動・外国語科の</a:t>
            </a:r>
            <a:r>
              <a:rPr kumimoji="1" lang="ja-JP" altLang="en-US" dirty="0" smtClean="0">
                <a:solidFill>
                  <a:schemeClr val="tx1"/>
                </a:solidFill>
              </a:rPr>
              <a:t>育てる資質・能力を比較する」です</a:t>
            </a:r>
            <a:r>
              <a:rPr kumimoji="1" lang="ja-JP" altLang="en-US" dirty="0" smtClean="0">
                <a:solidFill>
                  <a:schemeClr val="tx1"/>
                </a:solidFill>
              </a:rPr>
              <a:t>。</a:t>
            </a:r>
            <a:endParaRPr kumimoji="1" lang="en-US" altLang="ja-JP" dirty="0" smtClean="0">
              <a:solidFill>
                <a:schemeClr val="tx1"/>
              </a:solidFill>
            </a:endParaRPr>
          </a:p>
          <a:p>
            <a:r>
              <a:rPr kumimoji="1" lang="ja-JP" altLang="en-US" dirty="0" smtClean="0">
                <a:solidFill>
                  <a:schemeClr val="tx1"/>
                </a:solidFill>
              </a:rPr>
              <a:t>（</a:t>
            </a:r>
            <a:r>
              <a:rPr kumimoji="1" lang="ja-JP" altLang="en-US" dirty="0" smtClean="0">
                <a:solidFill>
                  <a:schemeClr val="tx1"/>
                </a:solidFill>
              </a:rPr>
              <a:t>方法例）</a:t>
            </a:r>
            <a:endParaRPr kumimoji="1" lang="en-US" altLang="ja-JP" dirty="0" smtClean="0">
              <a:solidFill>
                <a:schemeClr val="tx1"/>
              </a:solidFill>
            </a:endParaRPr>
          </a:p>
          <a:p>
            <a:r>
              <a:rPr kumimoji="1" lang="ja-JP" altLang="en-US" dirty="0" smtClean="0">
                <a:solidFill>
                  <a:schemeClr val="tx1"/>
                </a:solidFill>
              </a:rPr>
              <a:t>１　３つのグループに分かれ、担当を決める。</a:t>
            </a:r>
          </a:p>
          <a:p>
            <a:r>
              <a:rPr kumimoji="1" lang="ja-JP" altLang="en-US" dirty="0" smtClean="0">
                <a:solidFill>
                  <a:schemeClr val="tx1"/>
                </a:solidFill>
              </a:rPr>
              <a:t>　　</a:t>
            </a:r>
            <a:r>
              <a:rPr kumimoji="1" lang="en-US" altLang="ja-JP" dirty="0" smtClean="0">
                <a:solidFill>
                  <a:schemeClr val="tx1"/>
                </a:solidFill>
              </a:rPr>
              <a:t>(1) </a:t>
            </a:r>
            <a:r>
              <a:rPr kumimoji="1" lang="ja-JP" altLang="en-US" dirty="0" smtClean="0">
                <a:solidFill>
                  <a:schemeClr val="tx1"/>
                </a:solidFill>
              </a:rPr>
              <a:t>知識・技能</a:t>
            </a:r>
          </a:p>
          <a:p>
            <a:r>
              <a:rPr kumimoji="1" lang="ja-JP" altLang="en-US" dirty="0" smtClean="0">
                <a:solidFill>
                  <a:schemeClr val="tx1"/>
                </a:solidFill>
              </a:rPr>
              <a:t>    </a:t>
            </a:r>
            <a:r>
              <a:rPr kumimoji="1" lang="en-US" altLang="ja-JP" dirty="0" smtClean="0">
                <a:solidFill>
                  <a:schemeClr val="tx1"/>
                </a:solidFill>
              </a:rPr>
              <a:t>(2) </a:t>
            </a:r>
            <a:r>
              <a:rPr kumimoji="1" lang="ja-JP" altLang="en-US" dirty="0" smtClean="0">
                <a:solidFill>
                  <a:schemeClr val="tx1"/>
                </a:solidFill>
              </a:rPr>
              <a:t>思考力・判断力・表現力等</a:t>
            </a:r>
          </a:p>
          <a:p>
            <a:r>
              <a:rPr kumimoji="1" lang="ja-JP" altLang="en-US" dirty="0" smtClean="0">
                <a:solidFill>
                  <a:schemeClr val="tx1"/>
                </a:solidFill>
              </a:rPr>
              <a:t>　  </a:t>
            </a:r>
            <a:r>
              <a:rPr kumimoji="1" lang="en-US" altLang="ja-JP" dirty="0" smtClean="0">
                <a:solidFill>
                  <a:schemeClr val="tx1"/>
                </a:solidFill>
              </a:rPr>
              <a:t>(3) </a:t>
            </a:r>
            <a:r>
              <a:rPr kumimoji="1" lang="ja-JP" altLang="en-US" dirty="0" smtClean="0">
                <a:solidFill>
                  <a:schemeClr val="tx1"/>
                </a:solidFill>
              </a:rPr>
              <a:t>学びに向かう力・人間性等</a:t>
            </a:r>
          </a:p>
          <a:p>
            <a:r>
              <a:rPr kumimoji="1" lang="ja-JP" altLang="en-US" dirty="0" smtClean="0">
                <a:solidFill>
                  <a:schemeClr val="tx1"/>
                </a:solidFill>
              </a:rPr>
              <a:t>２　</a:t>
            </a:r>
            <a:r>
              <a:rPr kumimoji="1" lang="ja-JP" altLang="en-US" dirty="0" smtClean="0">
                <a:solidFill>
                  <a:schemeClr val="tx1"/>
                </a:solidFill>
              </a:rPr>
              <a:t>目標から育てる資質・能力を比較する。</a:t>
            </a:r>
            <a:endParaRPr kumimoji="1" lang="ja-JP" altLang="en-US" dirty="0" smtClean="0">
              <a:solidFill>
                <a:schemeClr val="tx1"/>
              </a:solidFill>
            </a:endParaRPr>
          </a:p>
          <a:p>
            <a:r>
              <a:rPr kumimoji="1" lang="ja-JP" altLang="en-US" dirty="0" smtClean="0">
                <a:solidFill>
                  <a:schemeClr val="tx1"/>
                </a:solidFill>
              </a:rPr>
              <a:t>３　</a:t>
            </a:r>
            <a:r>
              <a:rPr kumimoji="1" lang="ja-JP" altLang="en-US" dirty="0" smtClean="0">
                <a:solidFill>
                  <a:schemeClr val="tx1"/>
                </a:solidFill>
              </a:rPr>
              <a:t>それぞれの特徴をまとめる。</a:t>
            </a:r>
            <a:endParaRPr kumimoji="1" lang="en-US" altLang="ja-JP" dirty="0" smtClean="0">
              <a:solidFill>
                <a:schemeClr val="tx1"/>
              </a:solidFill>
            </a:endParaRPr>
          </a:p>
          <a:p>
            <a:r>
              <a:rPr kumimoji="1" lang="ja-JP" altLang="en-US" dirty="0" smtClean="0">
                <a:solidFill>
                  <a:schemeClr val="tx1"/>
                </a:solidFill>
              </a:rPr>
              <a:t>（形態例）</a:t>
            </a:r>
            <a:endParaRPr kumimoji="1" lang="en-US" altLang="ja-JP" dirty="0" smtClean="0">
              <a:solidFill>
                <a:schemeClr val="tx1"/>
              </a:solidFill>
            </a:endParaRPr>
          </a:p>
          <a:p>
            <a:r>
              <a:rPr kumimoji="1" lang="ja-JP" altLang="en-US" dirty="0" smtClean="0">
                <a:solidFill>
                  <a:schemeClr val="tx1"/>
                </a:solidFill>
              </a:rPr>
              <a:t>・</a:t>
            </a:r>
            <a:r>
              <a:rPr kumimoji="1" lang="ja-JP" altLang="en-US" dirty="0" smtClean="0">
                <a:solidFill>
                  <a:schemeClr val="tx1"/>
                </a:solidFill>
              </a:rPr>
              <a:t>グループ交流</a:t>
            </a:r>
            <a:r>
              <a:rPr kumimoji="1" lang="ja-JP" altLang="en-US" dirty="0" smtClean="0">
                <a:solidFill>
                  <a:schemeClr val="tx1"/>
                </a:solidFill>
              </a:rPr>
              <a:t>（</a:t>
            </a:r>
            <a:r>
              <a:rPr kumimoji="1" lang="en-US" altLang="ja-JP" dirty="0" smtClean="0">
                <a:solidFill>
                  <a:schemeClr val="tx1"/>
                </a:solidFill>
              </a:rPr>
              <a:t>20</a:t>
            </a:r>
            <a:r>
              <a:rPr kumimoji="1" lang="ja-JP" altLang="en-US" dirty="0" smtClean="0">
                <a:solidFill>
                  <a:schemeClr val="tx1"/>
                </a:solidFill>
              </a:rPr>
              <a:t>分</a:t>
            </a:r>
            <a:r>
              <a:rPr kumimoji="1" lang="ja-JP" altLang="en-US" dirty="0" smtClean="0">
                <a:solidFill>
                  <a:schemeClr val="tx1"/>
                </a:solidFill>
              </a:rPr>
              <a:t>）</a:t>
            </a:r>
            <a:endParaRPr kumimoji="1" lang="en-US" altLang="ja-JP" dirty="0" smtClean="0">
              <a:solidFill>
                <a:schemeClr val="tx1"/>
              </a:solidFill>
            </a:endParaRPr>
          </a:p>
          <a:p>
            <a:r>
              <a:rPr kumimoji="1" lang="ja-JP" altLang="en-US" dirty="0" smtClean="0">
                <a:solidFill>
                  <a:schemeClr val="tx1"/>
                </a:solidFill>
              </a:rPr>
              <a:t>・全体交流（１グループ２分</a:t>
            </a:r>
            <a:r>
              <a:rPr kumimoji="1" lang="en-US" altLang="ja-JP" dirty="0" smtClean="0">
                <a:solidFill>
                  <a:schemeClr val="tx1"/>
                </a:solidFill>
              </a:rPr>
              <a:t>×</a:t>
            </a:r>
            <a:r>
              <a:rPr kumimoji="1" lang="ja-JP" altLang="en-US" dirty="0" smtClean="0">
                <a:solidFill>
                  <a:schemeClr val="tx1"/>
                </a:solidFill>
              </a:rPr>
              <a:t>③＝約６分＋</a:t>
            </a:r>
            <a:r>
              <a:rPr kumimoji="1" lang="en-US" altLang="ja-JP" dirty="0" smtClean="0">
                <a:solidFill>
                  <a:schemeClr val="tx1"/>
                </a:solidFill>
              </a:rPr>
              <a:t>α</a:t>
            </a:r>
            <a:r>
              <a:rPr kumimoji="1" lang="ja-JP" altLang="en-US" dirty="0" smtClean="0">
                <a:solidFill>
                  <a:schemeClr val="tx1"/>
                </a:solidFill>
              </a:rPr>
              <a:t>）　　</a:t>
            </a:r>
            <a:endParaRPr kumimoji="1" lang="ja-JP" altLang="en-US" dirty="0">
              <a:solidFill>
                <a:schemeClr val="tx1"/>
              </a:solidFill>
            </a:endParaRPr>
          </a:p>
        </p:txBody>
      </p:sp>
      <p:sp>
        <p:nvSpPr>
          <p:cNvPr id="7" name="ヘッダー プレースホルダー 6"/>
          <p:cNvSpPr>
            <a:spLocks noGrp="1"/>
          </p:cNvSpPr>
          <p:nvPr>
            <p:ph type="hdr" sz="quarter" idx="11"/>
          </p:nvPr>
        </p:nvSpPr>
        <p:spPr/>
        <p:txBody>
          <a:bodyPr/>
          <a:lstStyle/>
          <a:p>
            <a:r>
              <a:rPr kumimoji="1" lang="ja-JP" altLang="en-US" smtClean="0"/>
              <a:t>研修１　</a:t>
            </a:r>
            <a:r>
              <a:rPr kumimoji="1" lang="en-US" altLang="ja-JP" smtClean="0"/>
              <a:t>P18</a:t>
            </a:r>
            <a:r>
              <a:rPr kumimoji="1" lang="ja-JP" altLang="en-US" smtClean="0"/>
              <a:t>～</a:t>
            </a:r>
            <a:r>
              <a:rPr kumimoji="1" lang="en-US" altLang="ja-JP" smtClean="0"/>
              <a:t>21</a:t>
            </a:r>
            <a:r>
              <a:rPr kumimoji="1" lang="ja-JP" altLang="en-US" smtClean="0"/>
              <a:t>　プレゼンテーション画面</a:t>
            </a:r>
            <a:endParaRPr kumimoji="1" lang="ja-JP" altLang="en-US"/>
          </a:p>
        </p:txBody>
      </p:sp>
    </p:spTree>
    <p:extLst>
      <p:ext uri="{BB962C8B-B14F-4D97-AF65-F5344CB8AC3E}">
        <p14:creationId xmlns:p14="http://schemas.microsoft.com/office/powerpoint/2010/main" val="25112388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mtClean="0"/>
              <a:t>（</a:t>
            </a:r>
            <a:r>
              <a:rPr kumimoji="1" lang="ja-JP" altLang="en-US" dirty="0" smtClean="0"/>
              <a:t>５・６年）</a:t>
            </a:r>
            <a:endParaRPr kumimoji="1" lang="en-US" altLang="ja-JP" dirty="0" smtClean="0"/>
          </a:p>
          <a:p>
            <a:r>
              <a:rPr kumimoji="1" lang="ja-JP" altLang="en-US" dirty="0" smtClean="0"/>
              <a:t>・中学年の外国語活動で外国語の音声や基本的な表現に慣れ親しませたことを踏まえ「読むこと」、「書くこと」を加え、教科として段階を進めたものである。</a:t>
            </a:r>
            <a:endParaRPr kumimoji="1" lang="en-US" altLang="ja-JP" dirty="0" smtClean="0"/>
          </a:p>
          <a:p>
            <a:r>
              <a:rPr kumimoji="1" lang="ja-JP" altLang="en-US" dirty="0" smtClean="0"/>
              <a:t>・初めて外国語に触れる中学年の外国語活動において音声面を中心としたコミュニケーションの体験を通して、外国語の音声や基本的な表現に慣れ親しんだことを生かし、高学年の外国語科では、中学校で身に付けるべき実際のコミュニケーションにおいて活用できる技能の基礎的なものを身に付けることとなる。</a:t>
            </a:r>
            <a:endParaRPr kumimoji="1" lang="en-US" altLang="ja-JP" dirty="0" smtClean="0"/>
          </a:p>
          <a:p>
            <a:r>
              <a:rPr kumimoji="1" lang="ja-JP" altLang="en-US" dirty="0" smtClean="0"/>
              <a:t>（３・４年）</a:t>
            </a:r>
            <a:endParaRPr kumimoji="1" lang="en-US" altLang="ja-JP" dirty="0" smtClean="0"/>
          </a:p>
          <a:p>
            <a:r>
              <a:rPr kumimoji="1" lang="ja-JP" altLang="en-US" dirty="0" smtClean="0"/>
              <a:t>・音声中心で学んだことが、中学校の段階で音声から文字への学習に円滑に接続されていないなどの課題を踏まえ、「日本語と外国語との音声の違い等に気付く」を「知識及び技能」に追加し、これをこれまでの活動と統合的に体験することで、段階的に高学年の外国語科や中・高等学校における外国語学習につながるようにした。</a:t>
            </a:r>
            <a:endParaRPr kumimoji="1" lang="en-US" altLang="ja-JP" dirty="0" smtClean="0"/>
          </a:p>
        </p:txBody>
      </p:sp>
      <p:sp>
        <p:nvSpPr>
          <p:cNvPr id="5" name="ヘッダー プレースホルダー 4"/>
          <p:cNvSpPr>
            <a:spLocks noGrp="1"/>
          </p:cNvSpPr>
          <p:nvPr>
            <p:ph type="hdr" sz="quarter" idx="11"/>
          </p:nvPr>
        </p:nvSpPr>
        <p:spPr/>
        <p:txBody>
          <a:bodyPr/>
          <a:lstStyle/>
          <a:p>
            <a:r>
              <a:rPr kumimoji="1" lang="ja-JP" altLang="en-US" smtClean="0"/>
              <a:t>研修１　</a:t>
            </a:r>
            <a:r>
              <a:rPr kumimoji="1" lang="en-US" altLang="ja-JP" smtClean="0"/>
              <a:t>P18</a:t>
            </a:r>
            <a:r>
              <a:rPr kumimoji="1" lang="ja-JP" altLang="en-US" smtClean="0"/>
              <a:t>～</a:t>
            </a:r>
            <a:r>
              <a:rPr kumimoji="1" lang="en-US" altLang="ja-JP" smtClean="0"/>
              <a:t>21</a:t>
            </a:r>
            <a:r>
              <a:rPr kumimoji="1" lang="ja-JP" altLang="en-US" smtClean="0"/>
              <a:t>　プレゼンテーション画面</a:t>
            </a:r>
            <a:endParaRPr kumimoji="1" lang="ja-JP" altLang="en-US"/>
          </a:p>
        </p:txBody>
      </p:sp>
    </p:spTree>
    <p:extLst>
      <p:ext uri="{BB962C8B-B14F-4D97-AF65-F5344CB8AC3E}">
        <p14:creationId xmlns:p14="http://schemas.microsoft.com/office/powerpoint/2010/main" val="25112388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（５・６年／３・４年共通）</a:t>
            </a:r>
            <a:endParaRPr kumimoji="1" lang="en-US" altLang="ja-JP" dirty="0" smtClean="0"/>
          </a:p>
          <a:p>
            <a:r>
              <a:rPr kumimoji="1" lang="ja-JP" altLang="en-US" dirty="0" smtClean="0"/>
              <a:t>・「身近で簡単な事柄」とは、児童がよく知っている人や物、事柄のうち簡単な語彙や基本的な表現で表すことができるものを指している。</a:t>
            </a:r>
            <a:endParaRPr kumimoji="1" lang="en-US" altLang="ja-JP" dirty="0" smtClean="0"/>
          </a:p>
          <a:p>
            <a:r>
              <a:rPr kumimoji="1" lang="ja-JP" altLang="en-US" dirty="0" smtClean="0"/>
              <a:t>例えば、学校の友達や先生、家族などコミュニケーションを図っている相手、身の回りの物や自分が大切にしている物、学校や家庭での出来事や日常生活で起こることなどが考えられる。</a:t>
            </a:r>
            <a:endParaRPr kumimoji="1" lang="en-US" altLang="ja-JP" dirty="0" smtClean="0"/>
          </a:p>
          <a:p>
            <a:r>
              <a:rPr kumimoji="1" lang="ja-JP" altLang="en-US" dirty="0" smtClean="0"/>
              <a:t>中学年の外国語活動で身近で簡単な事柄について音声で十分にコミュニケーションを図っておくことが、高学年以降の外国語学習の動機付けとなり、更に話題を広げてコミュニケーションを図ることにつながっていく。</a:t>
            </a:r>
            <a:endParaRPr kumimoji="1" lang="en-US" altLang="ja-JP" dirty="0" smtClean="0"/>
          </a:p>
          <a:p>
            <a:endParaRPr kumimoji="1" lang="en-US" altLang="ja-JP" dirty="0" smtClean="0"/>
          </a:p>
          <a:p>
            <a:r>
              <a:rPr kumimoji="1" lang="ja-JP" altLang="en-US" dirty="0" smtClean="0"/>
              <a:t>（３・４年）</a:t>
            </a:r>
            <a:endParaRPr kumimoji="1" lang="en-US" altLang="ja-JP" dirty="0" smtClean="0"/>
          </a:p>
          <a:p>
            <a:r>
              <a:rPr kumimoji="1" lang="ja-JP" altLang="en-US" dirty="0" smtClean="0"/>
              <a:t>・中学年の外国語活動では、伝え合う力の素地を「外国語で聞いたり話したりして」と、「聞くこと」、「話すこと［やり取り］」及び「話すこと［発表］」の三つの領域を通して養うこととしている。</a:t>
            </a:r>
            <a:endParaRPr kumimoji="1" lang="en-US" altLang="ja-JP" dirty="0" smtClean="0"/>
          </a:p>
          <a:p>
            <a:r>
              <a:rPr kumimoji="1" lang="ja-JP" altLang="en-US" dirty="0" smtClean="0"/>
              <a:t>（５・６年）</a:t>
            </a:r>
            <a:endParaRPr kumimoji="1" lang="en-US" altLang="ja-JP" dirty="0" smtClean="0"/>
          </a:p>
          <a:p>
            <a:r>
              <a:rPr kumimoji="1" lang="ja-JP" altLang="en-US" dirty="0" smtClean="0"/>
              <a:t>・高学年の外国語科では、「聞くこと」、「読むこと」、「話すこと［やり取り］」、「話すこと［発表］」、「書くこと」の五つの領域を通して養うこととしている。これは、中学年で初めて児童が外国語に触れることに配慮したものである。</a:t>
            </a:r>
            <a:endParaRPr kumimoji="1" lang="ja-JP" altLang="en-US" dirty="0"/>
          </a:p>
        </p:txBody>
      </p:sp>
      <p:sp>
        <p:nvSpPr>
          <p:cNvPr id="5" name="ヘッダー プレースホルダー 4"/>
          <p:cNvSpPr>
            <a:spLocks noGrp="1"/>
          </p:cNvSpPr>
          <p:nvPr>
            <p:ph type="hdr" sz="quarter" idx="11"/>
          </p:nvPr>
        </p:nvSpPr>
        <p:spPr/>
        <p:txBody>
          <a:bodyPr/>
          <a:lstStyle/>
          <a:p>
            <a:r>
              <a:rPr kumimoji="1" lang="ja-JP" altLang="en-US" smtClean="0"/>
              <a:t>研修１　</a:t>
            </a:r>
            <a:r>
              <a:rPr kumimoji="1" lang="en-US" altLang="ja-JP" smtClean="0"/>
              <a:t>P18</a:t>
            </a:r>
            <a:r>
              <a:rPr kumimoji="1" lang="ja-JP" altLang="en-US" smtClean="0"/>
              <a:t>～</a:t>
            </a:r>
            <a:r>
              <a:rPr kumimoji="1" lang="en-US" altLang="ja-JP" smtClean="0"/>
              <a:t>21</a:t>
            </a:r>
            <a:r>
              <a:rPr kumimoji="1" lang="ja-JP" altLang="en-US" smtClean="0"/>
              <a:t>　プレゼンテーション画面</a:t>
            </a:r>
            <a:endParaRPr kumimoji="1" lang="ja-JP" altLang="en-US"/>
          </a:p>
        </p:txBody>
      </p:sp>
    </p:spTree>
    <p:extLst>
      <p:ext uri="{BB962C8B-B14F-4D97-AF65-F5344CB8AC3E}">
        <p14:creationId xmlns:p14="http://schemas.microsoft.com/office/powerpoint/2010/main" val="25112388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（３・４年）</a:t>
            </a:r>
            <a:endParaRPr kumimoji="1" lang="en-US" altLang="ja-JP" dirty="0" smtClean="0"/>
          </a:p>
          <a:p>
            <a:r>
              <a:rPr kumimoji="1" lang="ja-JP" altLang="en-US" dirty="0" smtClean="0"/>
              <a:t>・「言語やその背景にある文化に対する理解を深め」としたのは、学習の対象となる外国語のみならず、日本語も含めた様々な言語そのものへの理解や言語の背景にある文化に対する理解を深めることを求めている。そのような理解が、高学年の外国語科で、対象となる外国語の背景にある文化に対する理解の深まりへとつながる。</a:t>
            </a:r>
            <a:endParaRPr kumimoji="1" lang="en-US" altLang="ja-JP" dirty="0" smtClean="0"/>
          </a:p>
          <a:p>
            <a:r>
              <a:rPr kumimoji="1" lang="ja-JP" altLang="en-US" dirty="0" smtClean="0"/>
              <a:t>（５・６年）</a:t>
            </a:r>
            <a:endParaRPr kumimoji="1" lang="en-US" altLang="ja-JP" dirty="0" smtClean="0"/>
          </a:p>
          <a:p>
            <a:r>
              <a:rPr kumimoji="1" lang="ja-JP" altLang="en-US" dirty="0" smtClean="0"/>
              <a:t>・「外国語の背景にある文化に対する理解を深める」ことは、その言語を適切に使うことにつながる。また、言語を学ぶことは、その言語を創造し継承してきた文化や、その言語を母語とする人々の考え方を学ぶことでもある。</a:t>
            </a:r>
            <a:endParaRPr kumimoji="1" lang="en-US" altLang="ja-JP" dirty="0" smtClean="0"/>
          </a:p>
          <a:p>
            <a:endParaRPr kumimoji="1" lang="en-US" altLang="ja-JP" dirty="0" smtClean="0"/>
          </a:p>
          <a:p>
            <a:r>
              <a:rPr kumimoji="1" lang="ja-JP" altLang="en-US" dirty="0" smtClean="0"/>
              <a:t>（５・６年）</a:t>
            </a:r>
            <a:endParaRPr kumimoji="1" lang="en-US" altLang="ja-JP" dirty="0" smtClean="0"/>
          </a:p>
          <a:p>
            <a:r>
              <a:rPr kumimoji="1" lang="ja-JP" altLang="en-US" dirty="0" smtClean="0"/>
              <a:t>・高学年の外国語科では、「読むこと」、「書くこと」も扱うことから、コミュニケーションを図る対象が必ずしも目の前にいる「相手」とは限らないことから、「他者」としている。</a:t>
            </a:r>
            <a:endParaRPr kumimoji="1" lang="en-US" altLang="ja-JP" dirty="0" smtClean="0"/>
          </a:p>
          <a:p>
            <a:r>
              <a:rPr kumimoji="1" lang="ja-JP" altLang="en-US" dirty="0" smtClean="0"/>
              <a:t>・「配慮しながら」とは、例えば「話すこと」や「聞くこと」の活動であれば、相手の理解を確かめながら話したり、相手が言ったことを共感的に受け止める言葉を返しながら聞いたりすることなどが考えられる。</a:t>
            </a:r>
            <a:endParaRPr kumimoji="1" lang="en-US" altLang="ja-JP" dirty="0" smtClean="0"/>
          </a:p>
          <a:p>
            <a:r>
              <a:rPr kumimoji="1" lang="ja-JP" altLang="en-US" dirty="0" smtClean="0"/>
              <a:t>（３・４年）</a:t>
            </a:r>
            <a:endParaRPr kumimoji="1" lang="en-US" altLang="ja-JP" dirty="0" smtClean="0"/>
          </a:p>
          <a:p>
            <a:r>
              <a:rPr kumimoji="1" lang="ja-JP" altLang="en-US" dirty="0" smtClean="0"/>
              <a:t>・「相手に配慮しながら」としたのは、初めて外国語に触れることや、中学年の児童の発達の段階から常にコミュニケーションの対象となるのは、目の前にいる相手と限定したことからである。</a:t>
            </a:r>
            <a:endParaRPr kumimoji="1" lang="en-US" altLang="ja-JP" dirty="0" smtClean="0"/>
          </a:p>
          <a:p>
            <a:endParaRPr kumimoji="1" lang="en-US" altLang="ja-JP" dirty="0" smtClean="0"/>
          </a:p>
          <a:p>
            <a:r>
              <a:rPr kumimoji="1" lang="ja-JP" altLang="en-US" dirty="0" smtClean="0"/>
              <a:t>（５・６年／３・４年共通）</a:t>
            </a:r>
            <a:endParaRPr kumimoji="1" lang="en-US" altLang="ja-JP" dirty="0" smtClean="0"/>
          </a:p>
          <a:p>
            <a:r>
              <a:rPr kumimoji="1" lang="ja-JP" altLang="en-US" dirty="0" smtClean="0"/>
              <a:t>・「主体的に外国語を用いてコミュニケーションを図ろうとする態度」とは、単に授業等において積極的に外国語を使ってコミュニケーションを図ろうとする態度のみならず、学校教育外においても、生涯にわたって継続して外国語習得に取り組もうとするといった態度を養うことを目標としている。</a:t>
            </a:r>
            <a:endParaRPr kumimoji="1" lang="ja-JP" altLang="en-US" dirty="0"/>
          </a:p>
        </p:txBody>
      </p:sp>
      <p:sp>
        <p:nvSpPr>
          <p:cNvPr id="5" name="ヘッダー プレースホルダー 4"/>
          <p:cNvSpPr>
            <a:spLocks noGrp="1"/>
          </p:cNvSpPr>
          <p:nvPr>
            <p:ph type="hdr" sz="quarter" idx="11"/>
          </p:nvPr>
        </p:nvSpPr>
        <p:spPr/>
        <p:txBody>
          <a:bodyPr/>
          <a:lstStyle/>
          <a:p>
            <a:r>
              <a:rPr kumimoji="1" lang="ja-JP" altLang="en-US" smtClean="0"/>
              <a:t>研修１　</a:t>
            </a:r>
            <a:r>
              <a:rPr kumimoji="1" lang="en-US" altLang="ja-JP" smtClean="0"/>
              <a:t>P18</a:t>
            </a:r>
            <a:r>
              <a:rPr kumimoji="1" lang="ja-JP" altLang="en-US" smtClean="0"/>
              <a:t>～</a:t>
            </a:r>
            <a:r>
              <a:rPr kumimoji="1" lang="en-US" altLang="ja-JP" smtClean="0"/>
              <a:t>21</a:t>
            </a:r>
            <a:r>
              <a:rPr kumimoji="1" lang="ja-JP" altLang="en-US" smtClean="0"/>
              <a:t>　プレゼンテーション画面</a:t>
            </a:r>
            <a:endParaRPr kumimoji="1" lang="ja-JP" altLang="en-US"/>
          </a:p>
        </p:txBody>
      </p:sp>
    </p:spTree>
    <p:extLst>
      <p:ext uri="{BB962C8B-B14F-4D97-AF65-F5344CB8AC3E}">
        <p14:creationId xmlns:p14="http://schemas.microsoft.com/office/powerpoint/2010/main" val="25112388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277">
              <a:defRPr/>
            </a:pPr>
            <a:r>
              <a:rPr kumimoji="1" lang="ja-JP" altLang="en-US" dirty="0" smtClean="0">
                <a:latin typeface="ＭＳ 明朝" panose="02020609040205080304" pitchFamily="17" charset="-128"/>
                <a:ea typeface="ＭＳ 明朝" panose="02020609040205080304" pitchFamily="17" charset="-128"/>
              </a:rPr>
              <a:t>本日のめあては、</a:t>
            </a:r>
            <a:endParaRPr kumimoji="1" lang="en-US" altLang="ja-JP" dirty="0" smtClean="0">
              <a:latin typeface="ＭＳ 明朝" panose="02020609040205080304" pitchFamily="17" charset="-128"/>
              <a:ea typeface="ＭＳ 明朝" panose="02020609040205080304" pitchFamily="17" charset="-128"/>
            </a:endParaRPr>
          </a:p>
          <a:p>
            <a:pPr defTabSz="914277">
              <a:defRPr/>
            </a:pPr>
            <a:r>
              <a:rPr kumimoji="1" lang="ja-JP" altLang="en-US" dirty="0" smtClean="0"/>
              <a:t>①　新学習指導要領改訂の趣旨を理解する。</a:t>
            </a:r>
          </a:p>
          <a:p>
            <a:pPr defTabSz="914277">
              <a:defRPr/>
            </a:pPr>
            <a:r>
              <a:rPr kumimoji="1" lang="ja-JP" altLang="en-US" dirty="0" smtClean="0"/>
              <a:t>②　外国語活動及び外国語科の目標及び育てる資質・能力を確認する。</a:t>
            </a:r>
          </a:p>
          <a:p>
            <a:pPr defTabSz="914277">
              <a:defRPr/>
            </a:pPr>
            <a:r>
              <a:rPr kumimoji="1" lang="ja-JP" altLang="en-US" dirty="0" smtClean="0"/>
              <a:t>でした。</a:t>
            </a:r>
            <a:endParaRPr kumimoji="1" lang="en-US" altLang="ja-JP" dirty="0" smtClean="0"/>
          </a:p>
          <a:p>
            <a:pPr defTabSz="914277">
              <a:defRPr/>
            </a:pPr>
            <a:endParaRPr kumimoji="1" lang="en-US" altLang="ja-JP" dirty="0" smtClean="0"/>
          </a:p>
          <a:p>
            <a:pPr defTabSz="914277">
              <a:defRPr/>
            </a:pPr>
            <a:r>
              <a:rPr kumimoji="1" lang="ja-JP" altLang="en-US" dirty="0" smtClean="0"/>
              <a:t>（ペアで今日の振り返り）２分</a:t>
            </a:r>
            <a:endParaRPr kumimoji="1" lang="en-US" altLang="ja-JP" dirty="0" smtClean="0"/>
          </a:p>
          <a:p>
            <a:pPr defTabSz="914277">
              <a:defRPr/>
            </a:pPr>
            <a:endParaRPr kumimoji="1" lang="en-US" altLang="ja-JP" dirty="0" smtClean="0"/>
          </a:p>
          <a:p>
            <a:pPr defTabSz="914277">
              <a:defRPr/>
            </a:pPr>
            <a:r>
              <a:rPr kumimoji="1" lang="ja-JP" altLang="en-US" dirty="0" smtClean="0"/>
              <a:t>（研修担当者より　例）</a:t>
            </a:r>
            <a:endParaRPr kumimoji="1" lang="en-US" altLang="ja-JP" dirty="0" smtClean="0"/>
          </a:p>
          <a:p>
            <a:pPr defTabSz="914277">
              <a:defRPr/>
            </a:pPr>
            <a:r>
              <a:rPr kumimoji="1" lang="ja-JP" altLang="en-US" dirty="0" smtClean="0"/>
              <a:t>・新学習指導要領が現行と比べて、「何が」「どのように変わったのか」が分かること。</a:t>
            </a:r>
            <a:endParaRPr kumimoji="1" lang="en-US" altLang="ja-JP" dirty="0" smtClean="0"/>
          </a:p>
          <a:p>
            <a:pPr defTabSz="914277">
              <a:defRPr/>
            </a:pPr>
            <a:r>
              <a:rPr kumimoji="1" lang="ja-JP" altLang="en-US" dirty="0" smtClean="0"/>
              <a:t>・必要に応じて「解説」を精読し、深く理解すること。</a:t>
            </a:r>
            <a:endParaRPr kumimoji="1" lang="en-US" altLang="ja-JP" dirty="0" smtClean="0"/>
          </a:p>
          <a:p>
            <a:pPr defTabSz="914277">
              <a:defRPr/>
            </a:pPr>
            <a:r>
              <a:rPr kumimoji="1" lang="ja-JP" altLang="en-US" dirty="0" smtClean="0"/>
              <a:t>が大切です。</a:t>
            </a:r>
            <a:endParaRPr kumimoji="1" lang="en-US" altLang="ja-JP" dirty="0" smtClean="0"/>
          </a:p>
        </p:txBody>
      </p:sp>
      <p:sp>
        <p:nvSpPr>
          <p:cNvPr id="7" name="ヘッダー プレースホルダー 6"/>
          <p:cNvSpPr>
            <a:spLocks noGrp="1"/>
          </p:cNvSpPr>
          <p:nvPr>
            <p:ph type="hdr" sz="quarter" idx="11"/>
          </p:nvPr>
        </p:nvSpPr>
        <p:spPr/>
        <p:txBody>
          <a:bodyPr/>
          <a:lstStyle/>
          <a:p>
            <a:r>
              <a:rPr kumimoji="1" lang="ja-JP" altLang="en-US" smtClean="0"/>
              <a:t>研修１　</a:t>
            </a:r>
            <a:r>
              <a:rPr kumimoji="1" lang="en-US" altLang="ja-JP" smtClean="0"/>
              <a:t>P18</a:t>
            </a:r>
            <a:r>
              <a:rPr kumimoji="1" lang="ja-JP" altLang="en-US" smtClean="0"/>
              <a:t>～</a:t>
            </a:r>
            <a:r>
              <a:rPr kumimoji="1" lang="en-US" altLang="ja-JP" smtClean="0"/>
              <a:t>21</a:t>
            </a:r>
            <a:r>
              <a:rPr kumimoji="1" lang="ja-JP" altLang="en-US" smtClean="0"/>
              <a:t>　プレゼンテーション画面</a:t>
            </a:r>
            <a:endParaRPr kumimoji="1" lang="ja-JP" altLang="en-US"/>
          </a:p>
        </p:txBody>
      </p:sp>
    </p:spTree>
    <p:extLst>
      <p:ext uri="{BB962C8B-B14F-4D97-AF65-F5344CB8AC3E}">
        <p14:creationId xmlns:p14="http://schemas.microsoft.com/office/powerpoint/2010/main" val="16272825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277">
              <a:defRPr/>
            </a:pPr>
            <a:r>
              <a:rPr kumimoji="1" lang="ja-JP" altLang="en-US" dirty="0" smtClean="0"/>
              <a:t>以上で、研修を終わります。</a:t>
            </a:r>
          </a:p>
          <a:p>
            <a:endParaRPr kumimoji="1" lang="ja-JP" altLang="en-US" dirty="0"/>
          </a:p>
        </p:txBody>
      </p:sp>
      <p:sp>
        <p:nvSpPr>
          <p:cNvPr id="7" name="ヘッダー プレースホルダー 6"/>
          <p:cNvSpPr>
            <a:spLocks noGrp="1"/>
          </p:cNvSpPr>
          <p:nvPr>
            <p:ph type="hdr" sz="quarter" idx="11"/>
          </p:nvPr>
        </p:nvSpPr>
        <p:spPr/>
        <p:txBody>
          <a:bodyPr/>
          <a:lstStyle/>
          <a:p>
            <a:r>
              <a:rPr kumimoji="1" lang="ja-JP" altLang="en-US" smtClean="0"/>
              <a:t>研修１　</a:t>
            </a:r>
            <a:r>
              <a:rPr kumimoji="1" lang="en-US" altLang="ja-JP" smtClean="0"/>
              <a:t>P18</a:t>
            </a:r>
            <a:r>
              <a:rPr kumimoji="1" lang="ja-JP" altLang="en-US" smtClean="0"/>
              <a:t>～</a:t>
            </a:r>
            <a:r>
              <a:rPr kumimoji="1" lang="en-US" altLang="ja-JP" smtClean="0"/>
              <a:t>21</a:t>
            </a:r>
            <a:r>
              <a:rPr kumimoji="1" lang="ja-JP" altLang="en-US" smtClean="0"/>
              <a:t>　プレゼンテーション画面</a:t>
            </a:r>
            <a:endParaRPr kumimoji="1" lang="ja-JP" altLang="en-US"/>
          </a:p>
        </p:txBody>
      </p:sp>
    </p:spTree>
    <p:extLst>
      <p:ext uri="{BB962C8B-B14F-4D97-AF65-F5344CB8AC3E}">
        <p14:creationId xmlns:p14="http://schemas.microsoft.com/office/powerpoint/2010/main" val="2437450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277">
              <a:defRPr/>
            </a:pPr>
            <a:r>
              <a:rPr kumimoji="1" lang="ja-JP" altLang="en-US" dirty="0" smtClean="0">
                <a:latin typeface="ＭＳ 明朝" panose="02020609040205080304" pitchFamily="17" charset="-128"/>
                <a:ea typeface="ＭＳ 明朝" panose="02020609040205080304" pitchFamily="17" charset="-128"/>
              </a:rPr>
              <a:t>本日の研修のめあては、</a:t>
            </a:r>
            <a:r>
              <a:rPr kumimoji="1" lang="en-US" altLang="ja-JP" dirty="0" smtClean="0">
                <a:latin typeface="ＭＳ 明朝" panose="02020609040205080304" pitchFamily="17" charset="-128"/>
                <a:ea typeface="ＭＳ 明朝" panose="02020609040205080304" pitchFamily="17" charset="-128"/>
              </a:rPr>
              <a:t>2</a:t>
            </a:r>
            <a:r>
              <a:rPr kumimoji="1" lang="ja-JP" altLang="en-US" dirty="0" smtClean="0">
                <a:latin typeface="ＭＳ 明朝" panose="02020609040205080304" pitchFamily="17" charset="-128"/>
                <a:ea typeface="ＭＳ 明朝" panose="02020609040205080304" pitchFamily="17" charset="-128"/>
              </a:rPr>
              <a:t>点です。</a:t>
            </a:r>
            <a:endParaRPr kumimoji="1" lang="en-US" altLang="ja-JP" dirty="0" smtClean="0">
              <a:latin typeface="ＭＳ 明朝" panose="02020609040205080304" pitchFamily="17" charset="-128"/>
              <a:ea typeface="ＭＳ 明朝" panose="02020609040205080304" pitchFamily="17" charset="-128"/>
            </a:endParaRPr>
          </a:p>
          <a:p>
            <a:pPr defTabSz="914277">
              <a:defRPr/>
            </a:pPr>
            <a:r>
              <a:rPr kumimoji="1" lang="ja-JP" altLang="en-US" dirty="0" smtClean="0"/>
              <a:t>①　学習指導要領改訂の趣旨を理解する。</a:t>
            </a:r>
          </a:p>
          <a:p>
            <a:pPr defTabSz="914277">
              <a:defRPr/>
            </a:pPr>
            <a:r>
              <a:rPr kumimoji="1" lang="ja-JP" altLang="en-US" dirty="0" smtClean="0"/>
              <a:t>②　外国語活動及び外国語科の目標及び育てる資質・能力を確認する。</a:t>
            </a:r>
          </a:p>
          <a:p>
            <a:pPr defTabSz="914277">
              <a:defRPr/>
            </a:pPr>
            <a:endParaRPr kumimoji="1" lang="en-US" altLang="ja-JP" dirty="0" smtClean="0"/>
          </a:p>
          <a:p>
            <a:pPr defTabSz="914277">
              <a:defRPr/>
            </a:pPr>
            <a:r>
              <a:rPr kumimoji="1" lang="ja-JP" altLang="en-US" dirty="0" smtClean="0"/>
              <a:t>配布資料は、３点です。</a:t>
            </a:r>
            <a:endParaRPr kumimoji="1" lang="en-US" altLang="ja-JP" dirty="0" smtClean="0"/>
          </a:p>
          <a:p>
            <a:pPr defTabSz="914277">
              <a:defRPr/>
            </a:pPr>
            <a:r>
              <a:rPr kumimoji="1" lang="ja-JP" altLang="en-US" dirty="0" smtClean="0"/>
              <a:t>①スライド資料</a:t>
            </a:r>
            <a:endParaRPr kumimoji="1" lang="en-US" altLang="ja-JP" dirty="0" smtClean="0"/>
          </a:p>
          <a:p>
            <a:pPr defTabSz="914277">
              <a:defRPr/>
            </a:pPr>
            <a:r>
              <a:rPr kumimoji="1" lang="ja-JP" altLang="en-US" dirty="0" smtClean="0"/>
              <a:t>②「小学校学習指導要領解説外国語編」及び「外国語活動編」から、</a:t>
            </a:r>
            <a:endParaRPr kumimoji="1" lang="en-US" altLang="ja-JP" dirty="0" smtClean="0"/>
          </a:p>
          <a:p>
            <a:pPr defTabSz="914277">
              <a:defRPr/>
            </a:pPr>
            <a:r>
              <a:rPr kumimoji="1" lang="ja-JP" altLang="en-US" dirty="0" smtClean="0"/>
              <a:t>「外国語活動・外国語の目標」の学校段階別一覧表</a:t>
            </a:r>
            <a:endParaRPr kumimoji="1" lang="en-US" altLang="ja-JP" dirty="0" smtClean="0"/>
          </a:p>
          <a:p>
            <a:pPr defTabSz="914277">
              <a:defRPr/>
            </a:pPr>
            <a:r>
              <a:rPr kumimoji="1" lang="ja-JP" altLang="en-US" dirty="0" smtClean="0"/>
              <a:t>③演習シート（演習シート例）</a:t>
            </a:r>
            <a:endParaRPr kumimoji="1" lang="en-US" altLang="ja-JP" dirty="0" smtClean="0"/>
          </a:p>
        </p:txBody>
      </p:sp>
      <p:sp>
        <p:nvSpPr>
          <p:cNvPr id="7" name="ヘッダー プレースホルダー 6"/>
          <p:cNvSpPr>
            <a:spLocks noGrp="1"/>
          </p:cNvSpPr>
          <p:nvPr>
            <p:ph type="hdr" sz="quarter" idx="11"/>
          </p:nvPr>
        </p:nvSpPr>
        <p:spPr/>
        <p:txBody>
          <a:bodyPr/>
          <a:lstStyle/>
          <a:p>
            <a:r>
              <a:rPr kumimoji="1" lang="ja-JP" altLang="en-US" smtClean="0"/>
              <a:t>研修１　</a:t>
            </a:r>
            <a:r>
              <a:rPr kumimoji="1" lang="en-US" altLang="ja-JP" smtClean="0"/>
              <a:t>P18</a:t>
            </a:r>
            <a:r>
              <a:rPr kumimoji="1" lang="ja-JP" altLang="en-US" smtClean="0"/>
              <a:t>～</a:t>
            </a:r>
            <a:r>
              <a:rPr kumimoji="1" lang="en-US" altLang="ja-JP" smtClean="0"/>
              <a:t>21</a:t>
            </a:r>
            <a:r>
              <a:rPr kumimoji="1" lang="ja-JP" altLang="en-US" smtClean="0"/>
              <a:t>　プレゼンテーション画面</a:t>
            </a:r>
            <a:endParaRPr kumimoji="1" lang="ja-JP" altLang="en-US"/>
          </a:p>
        </p:txBody>
      </p:sp>
    </p:spTree>
    <p:extLst>
      <p:ext uri="{BB962C8B-B14F-4D97-AF65-F5344CB8AC3E}">
        <p14:creationId xmlns:p14="http://schemas.microsoft.com/office/powerpoint/2010/main" val="16272825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277">
              <a:defRPr/>
            </a:pPr>
            <a:r>
              <a:rPr kumimoji="1" lang="ja-JP" altLang="en-US" dirty="0" smtClean="0">
                <a:latin typeface="ＭＳ Ｐゴシック" panose="020B0600070205080204" pitchFamily="50" charset="-128"/>
                <a:ea typeface="ＭＳ Ｐゴシック" panose="020B0600070205080204" pitchFamily="50" charset="-128"/>
              </a:rPr>
              <a:t>本日の研修の流れは、御覧の通りです。</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7" name="ヘッダー プレースホルダー 6"/>
          <p:cNvSpPr>
            <a:spLocks noGrp="1"/>
          </p:cNvSpPr>
          <p:nvPr>
            <p:ph type="hdr" sz="quarter" idx="11"/>
          </p:nvPr>
        </p:nvSpPr>
        <p:spPr/>
        <p:txBody>
          <a:bodyPr/>
          <a:lstStyle/>
          <a:p>
            <a:r>
              <a:rPr kumimoji="1" lang="ja-JP" altLang="en-US" smtClean="0"/>
              <a:t>研修１　</a:t>
            </a:r>
            <a:r>
              <a:rPr kumimoji="1" lang="en-US" altLang="ja-JP" smtClean="0"/>
              <a:t>P18</a:t>
            </a:r>
            <a:r>
              <a:rPr kumimoji="1" lang="ja-JP" altLang="en-US" smtClean="0"/>
              <a:t>～</a:t>
            </a:r>
            <a:r>
              <a:rPr kumimoji="1" lang="en-US" altLang="ja-JP" smtClean="0"/>
              <a:t>21</a:t>
            </a:r>
            <a:r>
              <a:rPr kumimoji="1" lang="ja-JP" altLang="en-US" smtClean="0"/>
              <a:t>　プレゼンテーション画面</a:t>
            </a:r>
            <a:endParaRPr kumimoji="1" lang="ja-JP" altLang="en-US"/>
          </a:p>
        </p:txBody>
      </p:sp>
    </p:spTree>
    <p:extLst>
      <p:ext uri="{BB962C8B-B14F-4D97-AF65-F5344CB8AC3E}">
        <p14:creationId xmlns:p14="http://schemas.microsoft.com/office/powerpoint/2010/main" val="1627282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はじめに</a:t>
            </a:r>
            <a:r>
              <a:rPr kumimoji="1" lang="ja-JP" altLang="en-US" dirty="0" smtClean="0"/>
              <a:t>、外国語教育に関する</a:t>
            </a:r>
            <a:r>
              <a:rPr kumimoji="1" lang="en-US" altLang="ja-JP" dirty="0" smtClean="0"/>
              <a:t>【</a:t>
            </a:r>
            <a:r>
              <a:rPr kumimoji="1" lang="ja-JP" altLang="en-US" dirty="0" smtClean="0"/>
              <a:t>学習指導要領改訂の</a:t>
            </a:r>
            <a:r>
              <a:rPr kumimoji="1" lang="ja-JP" altLang="en-US" dirty="0" smtClean="0"/>
              <a:t>背景</a:t>
            </a:r>
            <a:r>
              <a:rPr kumimoji="1" lang="en-US" altLang="ja-JP" dirty="0" smtClean="0"/>
              <a:t>】</a:t>
            </a:r>
            <a:r>
              <a:rPr kumimoji="1" lang="ja-JP" altLang="en-US" dirty="0" smtClean="0"/>
              <a:t>についてです。</a:t>
            </a:r>
            <a:endParaRPr kumimoji="1" lang="en-US" altLang="ja-JP" dirty="0" smtClean="0"/>
          </a:p>
          <a:p>
            <a:r>
              <a:rPr kumimoji="1" lang="ja-JP" altLang="en-US" dirty="0" smtClean="0"/>
              <a:t>（スライド資料を御覧ください）</a:t>
            </a:r>
            <a:endParaRPr kumimoji="1" lang="en-US" altLang="ja-JP" dirty="0" smtClean="0"/>
          </a:p>
          <a:p>
            <a:endParaRPr kumimoji="1" lang="en-US" altLang="ja-JP" dirty="0" smtClean="0"/>
          </a:p>
          <a:p>
            <a:r>
              <a:rPr kumimoji="1" lang="ja-JP" altLang="en-US" dirty="0" smtClean="0"/>
              <a:t>平成</a:t>
            </a:r>
            <a:r>
              <a:rPr kumimoji="1" lang="en-US" altLang="ja-JP" dirty="0" smtClean="0"/>
              <a:t>32</a:t>
            </a:r>
            <a:r>
              <a:rPr kumimoji="1" lang="ja-JP" altLang="en-US" dirty="0" smtClean="0"/>
              <a:t>年度から、小学校５・６年生で外国語科、３・４年生で外国語活動が全面実施となります。</a:t>
            </a:r>
            <a:endParaRPr kumimoji="1" lang="en-US" altLang="ja-JP" dirty="0" smtClean="0"/>
          </a:p>
          <a:p>
            <a:r>
              <a:rPr kumimoji="1" lang="ja-JP" altLang="en-US" dirty="0" smtClean="0"/>
              <a:t>来年度平成</a:t>
            </a:r>
            <a:r>
              <a:rPr kumimoji="1" lang="en-US" altLang="ja-JP" dirty="0" smtClean="0"/>
              <a:t>30</a:t>
            </a:r>
            <a:r>
              <a:rPr kumimoji="1" lang="ja-JP" altLang="en-US" dirty="0" smtClean="0"/>
              <a:t>年度から、２年間の移行期間が始まります。</a:t>
            </a:r>
            <a:endParaRPr kumimoji="1" lang="en-US" altLang="ja-JP" dirty="0" smtClean="0"/>
          </a:p>
          <a:p>
            <a:endParaRPr kumimoji="1" lang="en-US" altLang="ja-JP" dirty="0" smtClean="0"/>
          </a:p>
          <a:p>
            <a:r>
              <a:rPr kumimoji="1" lang="ja-JP" altLang="en-US" dirty="0" smtClean="0"/>
              <a:t>小学校における外国語教育の重要性が、ますます高まることになります。</a:t>
            </a:r>
            <a:endParaRPr kumimoji="1" lang="en-US" altLang="ja-JP" dirty="0" smtClean="0"/>
          </a:p>
          <a:p>
            <a:endParaRPr kumimoji="1" lang="en-US" altLang="ja-JP" dirty="0" smtClean="0"/>
          </a:p>
          <a:p>
            <a:r>
              <a:rPr kumimoji="1" lang="ja-JP" altLang="en-US" dirty="0" smtClean="0"/>
              <a:t>今回の外国語科導入には、いくつかの背景があります。</a:t>
            </a:r>
            <a:endParaRPr kumimoji="1" lang="en-US" altLang="ja-JP" dirty="0" smtClean="0"/>
          </a:p>
          <a:p>
            <a:r>
              <a:rPr kumimoji="1" lang="ja-JP" altLang="en-US" dirty="0" smtClean="0"/>
              <a:t>まず、</a:t>
            </a:r>
            <a:endParaRPr kumimoji="1" lang="en-US" altLang="ja-JP" dirty="0" smtClean="0"/>
          </a:p>
          <a:p>
            <a:r>
              <a:rPr kumimoji="1" lang="en-US" altLang="ja-JP" dirty="0" smtClean="0"/>
              <a:t>○ </a:t>
            </a:r>
            <a:r>
              <a:rPr kumimoji="1" lang="ja-JP" altLang="en-US" dirty="0" smtClean="0"/>
              <a:t>グローバル化の急速な進展　により　</a:t>
            </a:r>
            <a:endParaRPr kumimoji="1" lang="en-US" altLang="ja-JP" dirty="0" smtClean="0"/>
          </a:p>
          <a:p>
            <a:r>
              <a:rPr kumimoji="1" lang="ja-JP" altLang="en-US" dirty="0" smtClean="0"/>
              <a:t>　　外国語によるコミュニケーション能力の向上が課題　が指摘されました。</a:t>
            </a:r>
          </a:p>
          <a:p>
            <a:r>
              <a:rPr kumimoji="1" lang="ja-JP" altLang="en-US" dirty="0" smtClean="0"/>
              <a:t>○ 平成</a:t>
            </a:r>
            <a:r>
              <a:rPr kumimoji="1" lang="en-US" altLang="ja-JP" dirty="0" smtClean="0"/>
              <a:t>20</a:t>
            </a:r>
            <a:r>
              <a:rPr kumimoji="1" lang="ja-JP" altLang="en-US" dirty="0" smtClean="0"/>
              <a:t>年改訂の（現行）学習指導要領　では、</a:t>
            </a:r>
            <a:endParaRPr kumimoji="1" lang="en-US" altLang="ja-JP" dirty="0" smtClean="0"/>
          </a:p>
          <a:p>
            <a:r>
              <a:rPr kumimoji="1" lang="ja-JP" altLang="en-US" dirty="0" smtClean="0"/>
              <a:t>　　小・中・高等学校で一貫した外国語教育を実施することとしました。</a:t>
            </a:r>
            <a:endParaRPr kumimoji="1" lang="ja-JP" altLang="en-US" dirty="0"/>
          </a:p>
        </p:txBody>
      </p:sp>
      <p:sp>
        <p:nvSpPr>
          <p:cNvPr id="7" name="ヘッダー プレースホルダー 6"/>
          <p:cNvSpPr>
            <a:spLocks noGrp="1"/>
          </p:cNvSpPr>
          <p:nvPr>
            <p:ph type="hdr" sz="quarter" idx="11"/>
          </p:nvPr>
        </p:nvSpPr>
        <p:spPr/>
        <p:txBody>
          <a:bodyPr/>
          <a:lstStyle/>
          <a:p>
            <a:r>
              <a:rPr kumimoji="1" lang="ja-JP" altLang="en-US" smtClean="0"/>
              <a:t>研修１　</a:t>
            </a:r>
            <a:r>
              <a:rPr kumimoji="1" lang="en-US" altLang="ja-JP" smtClean="0"/>
              <a:t>P18</a:t>
            </a:r>
            <a:r>
              <a:rPr kumimoji="1" lang="ja-JP" altLang="en-US" smtClean="0"/>
              <a:t>～</a:t>
            </a:r>
            <a:r>
              <a:rPr kumimoji="1" lang="en-US" altLang="ja-JP" smtClean="0"/>
              <a:t>21</a:t>
            </a:r>
            <a:r>
              <a:rPr kumimoji="1" lang="ja-JP" altLang="en-US" smtClean="0"/>
              <a:t>　プレゼンテーション画面</a:t>
            </a:r>
            <a:endParaRPr kumimoji="1" lang="ja-JP" altLang="en-US"/>
          </a:p>
        </p:txBody>
      </p:sp>
    </p:spTree>
    <p:extLst>
      <p:ext uri="{BB962C8B-B14F-4D97-AF65-F5344CB8AC3E}">
        <p14:creationId xmlns:p14="http://schemas.microsoft.com/office/powerpoint/2010/main" val="25112388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そして、</a:t>
            </a:r>
            <a:endParaRPr kumimoji="1" lang="en-US" altLang="ja-JP" dirty="0" smtClean="0"/>
          </a:p>
          <a:p>
            <a:r>
              <a:rPr kumimoji="1" lang="ja-JP" altLang="en-US" dirty="0" smtClean="0"/>
              <a:t>○平成</a:t>
            </a:r>
            <a:r>
              <a:rPr kumimoji="1" lang="en-US" altLang="ja-JP" dirty="0" smtClean="0"/>
              <a:t>23</a:t>
            </a:r>
            <a:r>
              <a:rPr kumimoji="1" lang="ja-JP" altLang="en-US" dirty="0" smtClean="0"/>
              <a:t>年度から第５・６学年に導入された現在の外国語活動　では、</a:t>
            </a:r>
          </a:p>
          <a:p>
            <a:r>
              <a:rPr kumimoji="1" lang="en-US" altLang="ja-JP" dirty="0" smtClean="0"/>
              <a:t>〔</a:t>
            </a:r>
            <a:r>
              <a:rPr kumimoji="1" lang="ja-JP" altLang="en-US" dirty="0" smtClean="0"/>
              <a:t>成果</a:t>
            </a:r>
            <a:r>
              <a:rPr kumimoji="1" lang="en-US" altLang="ja-JP" dirty="0" smtClean="0"/>
              <a:t>〕</a:t>
            </a:r>
            <a:r>
              <a:rPr kumimoji="1" lang="ja-JP" altLang="en-US" dirty="0" smtClean="0"/>
              <a:t>として、　・児童の高い学習意欲</a:t>
            </a:r>
          </a:p>
          <a:p>
            <a:r>
              <a:rPr kumimoji="1" lang="ja-JP" altLang="en-US" dirty="0" smtClean="0"/>
              <a:t>　         　　　　</a:t>
            </a:r>
            <a:r>
              <a:rPr kumimoji="1" lang="ja-JP" altLang="en-US" baseline="0" dirty="0" smtClean="0"/>
              <a:t> </a:t>
            </a:r>
            <a:r>
              <a:rPr kumimoji="1" lang="ja-JP" altLang="en-US" dirty="0" smtClean="0"/>
              <a:t>・中学生の外国語教育に対する積極性の向上</a:t>
            </a:r>
            <a:endParaRPr kumimoji="1" lang="en-US" altLang="ja-JP" dirty="0" smtClean="0"/>
          </a:p>
          <a:p>
            <a:r>
              <a:rPr kumimoji="1" lang="ja-JP" altLang="en-US" dirty="0" smtClean="0"/>
              <a:t>　　　　　　　　　</a:t>
            </a:r>
            <a:r>
              <a:rPr kumimoji="1" lang="ja-JP" altLang="en-US" baseline="0" dirty="0" smtClean="0"/>
              <a:t> ・英語の音声に対する感受性の向上</a:t>
            </a:r>
            <a:endParaRPr kumimoji="1" lang="en-US" altLang="ja-JP" dirty="0" smtClean="0"/>
          </a:p>
          <a:p>
            <a:r>
              <a:rPr kumimoji="1" lang="ja-JP" altLang="en-US" dirty="0" smtClean="0"/>
              <a:t>が認められるという指摘がありました。</a:t>
            </a:r>
            <a:endParaRPr kumimoji="1" lang="ja-JP" altLang="en-US" dirty="0"/>
          </a:p>
        </p:txBody>
      </p:sp>
      <p:sp>
        <p:nvSpPr>
          <p:cNvPr id="7" name="ヘッダー プレースホルダー 6"/>
          <p:cNvSpPr>
            <a:spLocks noGrp="1"/>
          </p:cNvSpPr>
          <p:nvPr>
            <p:ph type="hdr" sz="quarter" idx="11"/>
          </p:nvPr>
        </p:nvSpPr>
        <p:spPr/>
        <p:txBody>
          <a:bodyPr/>
          <a:lstStyle/>
          <a:p>
            <a:r>
              <a:rPr kumimoji="1" lang="ja-JP" altLang="en-US" smtClean="0"/>
              <a:t>研修１　</a:t>
            </a:r>
            <a:r>
              <a:rPr kumimoji="1" lang="en-US" altLang="ja-JP" smtClean="0"/>
              <a:t>P18</a:t>
            </a:r>
            <a:r>
              <a:rPr kumimoji="1" lang="ja-JP" altLang="en-US" smtClean="0"/>
              <a:t>～</a:t>
            </a:r>
            <a:r>
              <a:rPr kumimoji="1" lang="en-US" altLang="ja-JP" smtClean="0"/>
              <a:t>21</a:t>
            </a:r>
            <a:r>
              <a:rPr kumimoji="1" lang="ja-JP" altLang="en-US" smtClean="0"/>
              <a:t>　プレゼンテーション画面</a:t>
            </a:r>
            <a:endParaRPr kumimoji="1" lang="ja-JP" altLang="en-US"/>
          </a:p>
        </p:txBody>
      </p:sp>
    </p:spTree>
    <p:extLst>
      <p:ext uri="{BB962C8B-B14F-4D97-AF65-F5344CB8AC3E}">
        <p14:creationId xmlns:p14="http://schemas.microsoft.com/office/powerpoint/2010/main" val="25112388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一方、</a:t>
            </a:r>
          </a:p>
          <a:p>
            <a:r>
              <a:rPr kumimoji="1" lang="en-US" altLang="ja-JP" dirty="0" smtClean="0"/>
              <a:t>〔</a:t>
            </a:r>
            <a:r>
              <a:rPr kumimoji="1" lang="ja-JP" altLang="en-US" dirty="0" smtClean="0"/>
              <a:t>課題</a:t>
            </a:r>
            <a:r>
              <a:rPr kumimoji="1" lang="en-US" altLang="ja-JP" dirty="0" smtClean="0"/>
              <a:t>〕</a:t>
            </a:r>
            <a:r>
              <a:rPr kumimoji="1" lang="ja-JP" altLang="en-US" dirty="0" smtClean="0"/>
              <a:t>として、</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・日本語と英語の音声の違いや英語の発音と綴りの関係、文構造の学習において課題がある</a:t>
            </a:r>
          </a:p>
          <a:p>
            <a:r>
              <a:rPr kumimoji="1" lang="ja-JP" altLang="en-US" dirty="0" smtClean="0"/>
              <a:t>・学年が上がるにつれて児童生徒の学習意欲に課題が生じるといった状況がある</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・児童の抽象的な思考力が高まる高学年の段階で、より体系的な学習が求められる</a:t>
            </a:r>
          </a:p>
          <a:p>
            <a:r>
              <a:rPr kumimoji="1" lang="ja-JP" altLang="en-US" dirty="0" smtClean="0"/>
              <a:t>・学校種間の接続が十分とは言えず、進学した後に、児童はそれまでの学習内容が十分に理解できていなかったり、教師は指導方法等を発展　的に生かしたりすることができない実態がある</a:t>
            </a:r>
          </a:p>
          <a:p>
            <a:r>
              <a:rPr kumimoji="1" lang="ja-JP" altLang="en-US" dirty="0" smtClean="0"/>
              <a:t>点が挙げられました。</a:t>
            </a:r>
            <a:endParaRPr kumimoji="1" lang="ja-JP" altLang="en-US" dirty="0"/>
          </a:p>
        </p:txBody>
      </p:sp>
      <p:sp>
        <p:nvSpPr>
          <p:cNvPr id="7" name="ヘッダー プレースホルダー 6"/>
          <p:cNvSpPr>
            <a:spLocks noGrp="1"/>
          </p:cNvSpPr>
          <p:nvPr>
            <p:ph type="hdr" sz="quarter" idx="11"/>
          </p:nvPr>
        </p:nvSpPr>
        <p:spPr/>
        <p:txBody>
          <a:bodyPr/>
          <a:lstStyle/>
          <a:p>
            <a:r>
              <a:rPr kumimoji="1" lang="ja-JP" altLang="en-US" smtClean="0"/>
              <a:t>研修１　</a:t>
            </a:r>
            <a:r>
              <a:rPr kumimoji="1" lang="en-US" altLang="ja-JP" smtClean="0"/>
              <a:t>P18</a:t>
            </a:r>
            <a:r>
              <a:rPr kumimoji="1" lang="ja-JP" altLang="en-US" smtClean="0"/>
              <a:t>～</a:t>
            </a:r>
            <a:r>
              <a:rPr kumimoji="1" lang="en-US" altLang="ja-JP" smtClean="0"/>
              <a:t>21</a:t>
            </a:r>
            <a:r>
              <a:rPr kumimoji="1" lang="ja-JP" altLang="en-US" smtClean="0"/>
              <a:t>　プレゼンテーション画面</a:t>
            </a:r>
            <a:endParaRPr kumimoji="1" lang="ja-JP" altLang="en-US"/>
          </a:p>
        </p:txBody>
      </p:sp>
    </p:spTree>
    <p:extLst>
      <p:ext uri="{BB962C8B-B14F-4D97-AF65-F5344CB8AC3E}">
        <p14:creationId xmlns:p14="http://schemas.microsoft.com/office/powerpoint/2010/main" val="25112388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そこで、</a:t>
            </a:r>
            <a:endParaRPr kumimoji="1" lang="en-US" altLang="ja-JP" dirty="0" smtClean="0"/>
          </a:p>
          <a:p>
            <a:r>
              <a:rPr kumimoji="1" lang="ja-JP" altLang="en-US" dirty="0" smtClean="0"/>
              <a:t>○ 中学年に外国語活動を導入（年間</a:t>
            </a:r>
            <a:r>
              <a:rPr kumimoji="1" lang="en-US" altLang="ja-JP" dirty="0" smtClean="0"/>
              <a:t>35</a:t>
            </a:r>
            <a:r>
              <a:rPr kumimoji="1" lang="ja-JP" altLang="en-US" dirty="0" smtClean="0"/>
              <a:t>時間）し、</a:t>
            </a:r>
          </a:p>
          <a:p>
            <a:r>
              <a:rPr kumimoji="1" lang="ja-JP" altLang="en-US" dirty="0" smtClean="0"/>
              <a:t>➡「聞くこと」、「話すこと［やり取り」、「話すこと［発表」の三つの領域を中心とした活動を通じて</a:t>
            </a:r>
          </a:p>
          <a:p>
            <a:r>
              <a:rPr kumimoji="1" lang="ja-JP" altLang="en-US" dirty="0" smtClean="0"/>
              <a:t>外国語に慣れ親しみ外国語学習への動機付けを高める　とともに、</a:t>
            </a:r>
          </a:p>
          <a:p>
            <a:r>
              <a:rPr kumimoji="1" lang="ja-JP" altLang="en-US" dirty="0" smtClean="0"/>
              <a:t>○高学年に教科としての外国語科を導入（年間</a:t>
            </a:r>
            <a:r>
              <a:rPr kumimoji="1" lang="en-US" altLang="ja-JP" dirty="0" smtClean="0"/>
              <a:t>70</a:t>
            </a:r>
            <a:r>
              <a:rPr kumimoji="1" lang="ja-JP" altLang="en-US" dirty="0" smtClean="0"/>
              <a:t>時間）し、</a:t>
            </a:r>
          </a:p>
          <a:p>
            <a:r>
              <a:rPr kumimoji="1" lang="ja-JP" altLang="en-US" dirty="0" smtClean="0"/>
              <a:t>➡発達の段階に応じて段階的に文字を「読むこと」、</a:t>
            </a:r>
          </a:p>
          <a:p>
            <a:r>
              <a:rPr kumimoji="1" lang="ja-JP" altLang="en-US" dirty="0" smtClean="0"/>
              <a:t>「書くこと」を加えた五つの領域を通して総合的・系統的な指導を行う</a:t>
            </a:r>
            <a:endParaRPr kumimoji="1" lang="en-US" altLang="ja-JP" dirty="0" smtClean="0"/>
          </a:p>
          <a:p>
            <a:r>
              <a:rPr kumimoji="1" lang="ja-JP" altLang="en-US" dirty="0" smtClean="0"/>
              <a:t>ことで、中学校への接続を図ることを重視することとしました。</a:t>
            </a:r>
          </a:p>
          <a:p>
            <a:endParaRPr kumimoji="1" lang="ja-JP" altLang="en-US" dirty="0"/>
          </a:p>
        </p:txBody>
      </p:sp>
      <p:sp>
        <p:nvSpPr>
          <p:cNvPr id="7" name="ヘッダー プレースホルダー 6"/>
          <p:cNvSpPr>
            <a:spLocks noGrp="1"/>
          </p:cNvSpPr>
          <p:nvPr>
            <p:ph type="hdr" sz="quarter" idx="11"/>
          </p:nvPr>
        </p:nvSpPr>
        <p:spPr/>
        <p:txBody>
          <a:bodyPr/>
          <a:lstStyle/>
          <a:p>
            <a:r>
              <a:rPr kumimoji="1" lang="ja-JP" altLang="en-US" smtClean="0"/>
              <a:t>研修１　</a:t>
            </a:r>
            <a:r>
              <a:rPr kumimoji="1" lang="en-US" altLang="ja-JP" smtClean="0"/>
              <a:t>P18</a:t>
            </a:r>
            <a:r>
              <a:rPr kumimoji="1" lang="ja-JP" altLang="en-US" smtClean="0"/>
              <a:t>～</a:t>
            </a:r>
            <a:r>
              <a:rPr kumimoji="1" lang="en-US" altLang="ja-JP" smtClean="0"/>
              <a:t>21</a:t>
            </a:r>
            <a:r>
              <a:rPr kumimoji="1" lang="ja-JP" altLang="en-US" smtClean="0"/>
              <a:t>　プレゼンテーション画面</a:t>
            </a:r>
            <a:endParaRPr kumimoji="1" lang="ja-JP" altLang="en-US"/>
          </a:p>
        </p:txBody>
      </p:sp>
    </p:spTree>
    <p:extLst>
      <p:ext uri="{BB962C8B-B14F-4D97-AF65-F5344CB8AC3E}">
        <p14:creationId xmlns:p14="http://schemas.microsoft.com/office/powerpoint/2010/main" val="25112388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では、ここから、新学習指導要領</a:t>
            </a:r>
            <a:r>
              <a:rPr kumimoji="1" lang="ja-JP" altLang="en-US" dirty="0" smtClean="0"/>
              <a:t>の外国語活動・外国語科の</a:t>
            </a:r>
            <a:r>
              <a:rPr kumimoji="1" lang="ja-JP" altLang="en-US" dirty="0" smtClean="0"/>
              <a:t>目標について、確認しましょう。</a:t>
            </a:r>
            <a:endParaRPr kumimoji="1" lang="en-US" altLang="ja-JP" dirty="0" smtClean="0"/>
          </a:p>
          <a:p>
            <a:endParaRPr kumimoji="1" lang="en-US" altLang="ja-JP" dirty="0" smtClean="0"/>
          </a:p>
          <a:p>
            <a:r>
              <a:rPr kumimoji="1" lang="ja-JP" altLang="en-US" dirty="0" smtClean="0"/>
              <a:t>現行の高学年における外国語活動の目標においては、コミュニケーション能力の素地を養うために、</a:t>
            </a:r>
          </a:p>
          <a:p>
            <a:r>
              <a:rPr kumimoji="1" lang="ja-JP" altLang="en-US" dirty="0" smtClean="0"/>
              <a:t>① 言語や文化に関する体験的な理解</a:t>
            </a:r>
          </a:p>
          <a:p>
            <a:r>
              <a:rPr kumimoji="1" lang="ja-JP" altLang="en-US" dirty="0" smtClean="0"/>
              <a:t>② 積極的にコミュニケーションを図ろうとする態度</a:t>
            </a:r>
          </a:p>
          <a:p>
            <a:r>
              <a:rPr kumimoji="1" lang="ja-JP" altLang="en-US" dirty="0" smtClean="0"/>
              <a:t>③ 外国語への慣れ親しみ</a:t>
            </a:r>
          </a:p>
          <a:p>
            <a:r>
              <a:rPr kumimoji="1" lang="ja-JP" altLang="en-US" dirty="0" smtClean="0"/>
              <a:t>の三つの事項を念頭に置いていました。</a:t>
            </a:r>
            <a:endParaRPr kumimoji="1" lang="en-US" altLang="ja-JP" dirty="0" smtClean="0"/>
          </a:p>
        </p:txBody>
      </p:sp>
      <p:sp>
        <p:nvSpPr>
          <p:cNvPr id="7" name="ヘッダー プレースホルダー 6"/>
          <p:cNvSpPr>
            <a:spLocks noGrp="1"/>
          </p:cNvSpPr>
          <p:nvPr>
            <p:ph type="hdr" sz="quarter" idx="11"/>
          </p:nvPr>
        </p:nvSpPr>
        <p:spPr/>
        <p:txBody>
          <a:bodyPr/>
          <a:lstStyle/>
          <a:p>
            <a:r>
              <a:rPr kumimoji="1" lang="ja-JP" altLang="en-US" smtClean="0"/>
              <a:t>研修１　</a:t>
            </a:r>
            <a:r>
              <a:rPr kumimoji="1" lang="en-US" altLang="ja-JP" smtClean="0"/>
              <a:t>P18</a:t>
            </a:r>
            <a:r>
              <a:rPr kumimoji="1" lang="ja-JP" altLang="en-US" smtClean="0"/>
              <a:t>～</a:t>
            </a:r>
            <a:r>
              <a:rPr kumimoji="1" lang="en-US" altLang="ja-JP" smtClean="0"/>
              <a:t>21</a:t>
            </a:r>
            <a:r>
              <a:rPr kumimoji="1" lang="ja-JP" altLang="en-US" smtClean="0"/>
              <a:t>　プレゼンテーション画面</a:t>
            </a:r>
            <a:endParaRPr kumimoji="1" lang="ja-JP" altLang="en-US"/>
          </a:p>
        </p:txBody>
      </p:sp>
    </p:spTree>
    <p:extLst>
      <p:ext uri="{BB962C8B-B14F-4D97-AF65-F5344CB8AC3E}">
        <p14:creationId xmlns:p14="http://schemas.microsoft.com/office/powerpoint/2010/main" val="25112388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今回の改訂では、どうでしょうか。</a:t>
            </a:r>
            <a:endParaRPr kumimoji="1" lang="en-US" altLang="ja-JP" dirty="0" smtClean="0"/>
          </a:p>
          <a:p>
            <a:r>
              <a:rPr kumimoji="1" lang="ja-JP" altLang="en-US" dirty="0" smtClean="0"/>
              <a:t>（資料２を御覧ください。こちらは、平成</a:t>
            </a:r>
            <a:r>
              <a:rPr kumimoji="1" lang="en-US" altLang="ja-JP" dirty="0" smtClean="0"/>
              <a:t>29</a:t>
            </a:r>
            <a:r>
              <a:rPr kumimoji="1" lang="ja-JP" altLang="en-US" dirty="0" smtClean="0"/>
              <a:t>年７月発行の学習指導要領解説外国語活動編及び外国語編より一部抜粋した、</a:t>
            </a:r>
            <a:endParaRPr kumimoji="1" lang="en-US" altLang="ja-JP" dirty="0" smtClean="0"/>
          </a:p>
          <a:p>
            <a:r>
              <a:rPr kumimoji="1" lang="ja-JP" altLang="en-US" dirty="0" smtClean="0"/>
              <a:t>「外国語活動・外国語の目標」の学校段階別一覧表です。）</a:t>
            </a:r>
            <a:endParaRPr kumimoji="1" lang="en-US" altLang="ja-JP" dirty="0" smtClean="0"/>
          </a:p>
          <a:p>
            <a:endParaRPr kumimoji="1" lang="en-US" altLang="ja-JP" dirty="0" smtClean="0"/>
          </a:p>
          <a:p>
            <a:r>
              <a:rPr kumimoji="1" lang="ja-JP" altLang="en-US" dirty="0" smtClean="0"/>
              <a:t>外国語</a:t>
            </a:r>
            <a:r>
              <a:rPr kumimoji="1" lang="ja-JP" altLang="en-US" dirty="0" smtClean="0"/>
              <a:t>活動・外国語科</a:t>
            </a:r>
            <a:r>
              <a:rPr kumimoji="1" lang="ja-JP" altLang="en-US" dirty="0" smtClean="0"/>
              <a:t>の目標の前段について、比べてみましょう。</a:t>
            </a:r>
            <a:endParaRPr kumimoji="1" lang="en-US" altLang="ja-JP" dirty="0" smtClean="0"/>
          </a:p>
          <a:p>
            <a:r>
              <a:rPr kumimoji="1" lang="ja-JP" altLang="en-US" dirty="0" smtClean="0"/>
              <a:t>アンダーラインやマーカー等を引いてください。（２分程度）</a:t>
            </a:r>
            <a:endParaRPr kumimoji="1" lang="en-US" altLang="ja-JP" dirty="0" smtClean="0"/>
          </a:p>
        </p:txBody>
      </p:sp>
      <p:sp>
        <p:nvSpPr>
          <p:cNvPr id="7" name="ヘッダー プレースホルダー 6"/>
          <p:cNvSpPr>
            <a:spLocks noGrp="1"/>
          </p:cNvSpPr>
          <p:nvPr>
            <p:ph type="hdr" sz="quarter" idx="11"/>
          </p:nvPr>
        </p:nvSpPr>
        <p:spPr/>
        <p:txBody>
          <a:bodyPr/>
          <a:lstStyle/>
          <a:p>
            <a:r>
              <a:rPr kumimoji="1" lang="ja-JP" altLang="en-US" smtClean="0"/>
              <a:t>研修１　</a:t>
            </a:r>
            <a:r>
              <a:rPr kumimoji="1" lang="en-US" altLang="ja-JP" smtClean="0"/>
              <a:t>P18</a:t>
            </a:r>
            <a:r>
              <a:rPr kumimoji="1" lang="ja-JP" altLang="en-US" smtClean="0"/>
              <a:t>～</a:t>
            </a:r>
            <a:r>
              <a:rPr kumimoji="1" lang="en-US" altLang="ja-JP" smtClean="0"/>
              <a:t>21</a:t>
            </a:r>
            <a:r>
              <a:rPr kumimoji="1" lang="ja-JP" altLang="en-US" smtClean="0"/>
              <a:t>　プレゼンテーション画面</a:t>
            </a:r>
            <a:endParaRPr kumimoji="1" lang="ja-JP" altLang="en-US"/>
          </a:p>
        </p:txBody>
      </p:sp>
    </p:spTree>
    <p:extLst>
      <p:ext uri="{BB962C8B-B14F-4D97-AF65-F5344CB8AC3E}">
        <p14:creationId xmlns:p14="http://schemas.microsoft.com/office/powerpoint/2010/main" val="2511238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r>
              <a:rPr kumimoji="1" lang="en-US" altLang="ja-JP" smtClean="0"/>
              <a:t>2017/7/26</a:t>
            </a:r>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1B69519-1A5F-45B4-A694-5D6CA04D889B}" type="slidenum">
              <a:rPr kumimoji="1" lang="ja-JP" altLang="en-US" smtClean="0"/>
              <a:t>‹#›</a:t>
            </a:fld>
            <a:endParaRPr kumimoji="1" lang="ja-JP" altLang="en-US"/>
          </a:p>
        </p:txBody>
      </p:sp>
    </p:spTree>
    <p:extLst>
      <p:ext uri="{BB962C8B-B14F-4D97-AF65-F5344CB8AC3E}">
        <p14:creationId xmlns:p14="http://schemas.microsoft.com/office/powerpoint/2010/main" val="3266722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r>
              <a:rPr kumimoji="1" lang="en-US" altLang="ja-JP" smtClean="0"/>
              <a:t>2017/7/26</a:t>
            </a:r>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1B69519-1A5F-45B4-A694-5D6CA04D889B}" type="slidenum">
              <a:rPr kumimoji="1" lang="ja-JP" altLang="en-US" smtClean="0"/>
              <a:t>‹#›</a:t>
            </a:fld>
            <a:endParaRPr kumimoji="1" lang="ja-JP" altLang="en-US"/>
          </a:p>
        </p:txBody>
      </p:sp>
    </p:spTree>
    <p:extLst>
      <p:ext uri="{BB962C8B-B14F-4D97-AF65-F5344CB8AC3E}">
        <p14:creationId xmlns:p14="http://schemas.microsoft.com/office/powerpoint/2010/main" val="2228037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r>
              <a:rPr kumimoji="1" lang="en-US" altLang="ja-JP" smtClean="0"/>
              <a:t>2017/7/26</a:t>
            </a:r>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1B69519-1A5F-45B4-A694-5D6CA04D889B}" type="slidenum">
              <a:rPr kumimoji="1" lang="ja-JP" altLang="en-US" smtClean="0"/>
              <a:t>‹#›</a:t>
            </a:fld>
            <a:endParaRPr kumimoji="1" lang="ja-JP" altLang="en-US"/>
          </a:p>
        </p:txBody>
      </p:sp>
    </p:spTree>
    <p:extLst>
      <p:ext uri="{BB962C8B-B14F-4D97-AF65-F5344CB8AC3E}">
        <p14:creationId xmlns:p14="http://schemas.microsoft.com/office/powerpoint/2010/main" val="164282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r>
              <a:rPr kumimoji="1" lang="en-US" altLang="ja-JP" smtClean="0"/>
              <a:t>2017/7/26</a:t>
            </a:r>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1B69519-1A5F-45B4-A694-5D6CA04D889B}" type="slidenum">
              <a:rPr kumimoji="1" lang="ja-JP" altLang="en-US" smtClean="0"/>
              <a:t>‹#›</a:t>
            </a:fld>
            <a:endParaRPr kumimoji="1" lang="ja-JP" altLang="en-US"/>
          </a:p>
        </p:txBody>
      </p:sp>
    </p:spTree>
    <p:extLst>
      <p:ext uri="{BB962C8B-B14F-4D97-AF65-F5344CB8AC3E}">
        <p14:creationId xmlns:p14="http://schemas.microsoft.com/office/powerpoint/2010/main" val="3522466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r>
              <a:rPr kumimoji="1" lang="en-US" altLang="ja-JP" smtClean="0"/>
              <a:t>2017/7/26</a:t>
            </a:r>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1B69519-1A5F-45B4-A694-5D6CA04D889B}" type="slidenum">
              <a:rPr kumimoji="1" lang="ja-JP" altLang="en-US" smtClean="0"/>
              <a:t>‹#›</a:t>
            </a:fld>
            <a:endParaRPr kumimoji="1" lang="ja-JP" altLang="en-US"/>
          </a:p>
        </p:txBody>
      </p:sp>
    </p:spTree>
    <p:extLst>
      <p:ext uri="{BB962C8B-B14F-4D97-AF65-F5344CB8AC3E}">
        <p14:creationId xmlns:p14="http://schemas.microsoft.com/office/powerpoint/2010/main" val="2327135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r>
              <a:rPr kumimoji="1" lang="en-US" altLang="ja-JP" smtClean="0"/>
              <a:t>2017/7/26</a:t>
            </a:r>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1B69519-1A5F-45B4-A694-5D6CA04D889B}" type="slidenum">
              <a:rPr kumimoji="1" lang="ja-JP" altLang="en-US" smtClean="0"/>
              <a:t>‹#›</a:t>
            </a:fld>
            <a:endParaRPr kumimoji="1" lang="ja-JP" altLang="en-US"/>
          </a:p>
        </p:txBody>
      </p:sp>
    </p:spTree>
    <p:extLst>
      <p:ext uri="{BB962C8B-B14F-4D97-AF65-F5344CB8AC3E}">
        <p14:creationId xmlns:p14="http://schemas.microsoft.com/office/powerpoint/2010/main" val="3853034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r>
              <a:rPr kumimoji="1" lang="en-US" altLang="ja-JP" smtClean="0"/>
              <a:t>2017/7/26</a:t>
            </a:r>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1B69519-1A5F-45B4-A694-5D6CA04D889B}" type="slidenum">
              <a:rPr kumimoji="1" lang="ja-JP" altLang="en-US" smtClean="0"/>
              <a:t>‹#›</a:t>
            </a:fld>
            <a:endParaRPr kumimoji="1" lang="ja-JP" altLang="en-US"/>
          </a:p>
        </p:txBody>
      </p:sp>
    </p:spTree>
    <p:extLst>
      <p:ext uri="{BB962C8B-B14F-4D97-AF65-F5344CB8AC3E}">
        <p14:creationId xmlns:p14="http://schemas.microsoft.com/office/powerpoint/2010/main" val="2635888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r>
              <a:rPr kumimoji="1" lang="en-US" altLang="ja-JP" smtClean="0"/>
              <a:t>2017/7/26</a:t>
            </a:r>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1B69519-1A5F-45B4-A694-5D6CA04D889B}" type="slidenum">
              <a:rPr kumimoji="1" lang="ja-JP" altLang="en-US" smtClean="0"/>
              <a:t>‹#›</a:t>
            </a:fld>
            <a:endParaRPr kumimoji="1" lang="ja-JP" altLang="en-US"/>
          </a:p>
        </p:txBody>
      </p:sp>
    </p:spTree>
    <p:extLst>
      <p:ext uri="{BB962C8B-B14F-4D97-AF65-F5344CB8AC3E}">
        <p14:creationId xmlns:p14="http://schemas.microsoft.com/office/powerpoint/2010/main" val="28439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r>
              <a:rPr kumimoji="1" lang="en-US" altLang="ja-JP" smtClean="0"/>
              <a:t>2017/7/26</a:t>
            </a:r>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1B69519-1A5F-45B4-A694-5D6CA04D889B}" type="slidenum">
              <a:rPr kumimoji="1" lang="ja-JP" altLang="en-US" smtClean="0"/>
              <a:t>‹#›</a:t>
            </a:fld>
            <a:endParaRPr kumimoji="1" lang="ja-JP" altLang="en-US"/>
          </a:p>
        </p:txBody>
      </p:sp>
    </p:spTree>
    <p:extLst>
      <p:ext uri="{BB962C8B-B14F-4D97-AF65-F5344CB8AC3E}">
        <p14:creationId xmlns:p14="http://schemas.microsoft.com/office/powerpoint/2010/main" val="3124925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r>
              <a:rPr kumimoji="1" lang="en-US" altLang="ja-JP" smtClean="0"/>
              <a:t>2017/7/26</a:t>
            </a:r>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1B69519-1A5F-45B4-A694-5D6CA04D889B}" type="slidenum">
              <a:rPr kumimoji="1" lang="ja-JP" altLang="en-US" smtClean="0"/>
              <a:t>‹#›</a:t>
            </a:fld>
            <a:endParaRPr kumimoji="1" lang="ja-JP" altLang="en-US"/>
          </a:p>
        </p:txBody>
      </p:sp>
    </p:spTree>
    <p:extLst>
      <p:ext uri="{BB962C8B-B14F-4D97-AF65-F5344CB8AC3E}">
        <p14:creationId xmlns:p14="http://schemas.microsoft.com/office/powerpoint/2010/main" val="1539948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r>
              <a:rPr kumimoji="1" lang="en-US" altLang="ja-JP" smtClean="0"/>
              <a:t>2017/7/26</a:t>
            </a:r>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1B69519-1A5F-45B4-A694-5D6CA04D889B}" type="slidenum">
              <a:rPr kumimoji="1" lang="ja-JP" altLang="en-US" smtClean="0"/>
              <a:t>‹#›</a:t>
            </a:fld>
            <a:endParaRPr kumimoji="1" lang="ja-JP" altLang="en-US"/>
          </a:p>
        </p:txBody>
      </p:sp>
    </p:spTree>
    <p:extLst>
      <p:ext uri="{BB962C8B-B14F-4D97-AF65-F5344CB8AC3E}">
        <p14:creationId xmlns:p14="http://schemas.microsoft.com/office/powerpoint/2010/main" val="3858604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kumimoji="1" lang="en-US" altLang="ja-JP" smtClean="0"/>
              <a:t>2017/7/26</a:t>
            </a:r>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B69519-1A5F-45B4-A694-5D6CA04D889B}" type="slidenum">
              <a:rPr kumimoji="1" lang="ja-JP" altLang="en-US" smtClean="0"/>
              <a:t>‹#›</a:t>
            </a:fld>
            <a:endParaRPr kumimoji="1" lang="ja-JP" altLang="en-US"/>
          </a:p>
        </p:txBody>
      </p:sp>
    </p:spTree>
    <p:extLst>
      <p:ext uri="{BB962C8B-B14F-4D97-AF65-F5344CB8AC3E}">
        <p14:creationId xmlns:p14="http://schemas.microsoft.com/office/powerpoint/2010/main" val="19467667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68660" y="1484784"/>
            <a:ext cx="8206680" cy="2115667"/>
          </a:xfrm>
        </p:spPr>
        <p:txBody>
          <a:bodyPr>
            <a:normAutofit fontScale="90000"/>
          </a:bodyPr>
          <a:lstStyle/>
          <a:p>
            <a:r>
              <a:rPr lang="ja-JP" altLang="en-US" sz="4900" dirty="0" smtClean="0"/>
              <a:t>校内</a:t>
            </a:r>
            <a:r>
              <a:rPr lang="ja-JP" altLang="en-US" sz="4900" dirty="0"/>
              <a:t>研修</a:t>
            </a:r>
            <a:r>
              <a:rPr lang="ja-JP" altLang="en-US" sz="4900" dirty="0" smtClean="0"/>
              <a:t>プログラム　研修１</a:t>
            </a:r>
            <a:r>
              <a:rPr lang="en-US" altLang="ja-JP" sz="4900" dirty="0" smtClean="0"/>
              <a:t/>
            </a:r>
            <a:br>
              <a:rPr lang="en-US" altLang="ja-JP" sz="4900" dirty="0" smtClean="0"/>
            </a:br>
            <a:r>
              <a:rPr lang="en-US" altLang="ja-JP" dirty="0"/>
              <a:t/>
            </a:r>
            <a:br>
              <a:rPr lang="en-US" altLang="ja-JP" dirty="0"/>
            </a:br>
            <a:r>
              <a:rPr lang="ja-JP" altLang="en-US" sz="4000" dirty="0"/>
              <a:t>～外国語教育に</a:t>
            </a:r>
            <a:r>
              <a:rPr lang="ja-JP" altLang="en-US" sz="4000" dirty="0" smtClean="0"/>
              <a:t>ついての理解</a:t>
            </a:r>
            <a:r>
              <a:rPr lang="ja-JP" altLang="en-US" sz="4000" dirty="0"/>
              <a:t>を深める～</a:t>
            </a:r>
            <a:endParaRPr kumimoji="1" lang="ja-JP" altLang="en-US" sz="4000" dirty="0"/>
          </a:p>
        </p:txBody>
      </p:sp>
      <p:sp>
        <p:nvSpPr>
          <p:cNvPr id="4" name="スライド番号プレースホルダー 3"/>
          <p:cNvSpPr>
            <a:spLocks noGrp="1"/>
          </p:cNvSpPr>
          <p:nvPr>
            <p:ph type="sldNum" sz="quarter" idx="12"/>
          </p:nvPr>
        </p:nvSpPr>
        <p:spPr/>
        <p:txBody>
          <a:bodyPr/>
          <a:lstStyle/>
          <a:p>
            <a:fld id="{61B69519-1A5F-45B4-A694-5D6CA04D889B}" type="slidenum">
              <a:rPr kumimoji="1" lang="ja-JP" altLang="en-US" smtClean="0"/>
              <a:t>1</a:t>
            </a:fld>
            <a:endParaRPr kumimoji="1" lang="ja-JP" altLang="en-US" dirty="0"/>
          </a:p>
        </p:txBody>
      </p:sp>
    </p:spTree>
    <p:extLst>
      <p:ext uri="{BB962C8B-B14F-4D97-AF65-F5344CB8AC3E}">
        <p14:creationId xmlns:p14="http://schemas.microsoft.com/office/powerpoint/2010/main" val="33318968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学習</a:t>
            </a:r>
            <a:r>
              <a:rPr lang="ja-JP" altLang="en-US" dirty="0"/>
              <a:t>指導要領改訂</a:t>
            </a:r>
            <a:r>
              <a:rPr lang="ja-JP" altLang="en-US" dirty="0" smtClean="0"/>
              <a:t>の要点</a:t>
            </a:r>
            <a:endParaRPr kumimoji="1" lang="ja-JP" altLang="en-US" dirty="0"/>
          </a:p>
        </p:txBody>
      </p:sp>
      <p:sp>
        <p:nvSpPr>
          <p:cNvPr id="3" name="コンテンツ プレースホルダー 2"/>
          <p:cNvSpPr>
            <a:spLocks noGrp="1"/>
          </p:cNvSpPr>
          <p:nvPr>
            <p:ph idx="1"/>
          </p:nvPr>
        </p:nvSpPr>
        <p:spPr>
          <a:xfrm>
            <a:off x="457200" y="1240160"/>
            <a:ext cx="8229600" cy="5069160"/>
          </a:xfrm>
        </p:spPr>
        <p:txBody>
          <a:bodyPr>
            <a:noAutofit/>
          </a:bodyPr>
          <a:lstStyle/>
          <a:p>
            <a:pPr marL="0" indent="0">
              <a:buNone/>
            </a:pPr>
            <a:r>
              <a:rPr lang="ja-JP" altLang="en-US" b="1" dirty="0" smtClean="0">
                <a:latin typeface="Meiryo UI" panose="020B0604030504040204" pitchFamily="50" charset="-128"/>
                <a:ea typeface="Meiryo UI" panose="020B0604030504040204" pitchFamily="50" charset="-128"/>
              </a:rPr>
              <a:t>目標</a:t>
            </a:r>
            <a:endParaRPr lang="en-US" altLang="ja-JP" b="1" dirty="0" smtClean="0">
              <a:latin typeface="Meiryo UI" panose="020B0604030504040204" pitchFamily="50" charset="-128"/>
              <a:ea typeface="Meiryo UI" panose="020B0604030504040204" pitchFamily="50" charset="-128"/>
            </a:endParaRPr>
          </a:p>
          <a:p>
            <a:pPr marL="0" indent="0">
              <a:buNone/>
            </a:pPr>
            <a:r>
              <a:rPr lang="ja-JP" altLang="en-US" b="1" dirty="0" smtClean="0">
                <a:latin typeface="Meiryo UI" panose="020B0604030504040204" pitchFamily="50" charset="-128"/>
                <a:ea typeface="Meiryo UI" panose="020B0604030504040204" pitchFamily="50" charset="-128"/>
              </a:rPr>
              <a:t>第５・６学年外国語科</a:t>
            </a:r>
            <a:endParaRPr lang="en-US" altLang="ja-JP" b="1" dirty="0" smtClean="0">
              <a:latin typeface="Meiryo UI" panose="020B0604030504040204" pitchFamily="50" charset="-128"/>
              <a:ea typeface="Meiryo UI" panose="020B0604030504040204" pitchFamily="50" charset="-128"/>
            </a:endParaRPr>
          </a:p>
          <a:p>
            <a:pPr marL="0" indent="0">
              <a:buNone/>
            </a:pPr>
            <a:r>
              <a:rPr lang="ja-JP" altLang="en-US" sz="2800" b="1" dirty="0">
                <a:latin typeface="Meiryo UI" panose="020B0604030504040204" pitchFamily="50" charset="-128"/>
                <a:ea typeface="Meiryo UI" panose="020B0604030504040204" pitchFamily="50" charset="-128"/>
              </a:rPr>
              <a:t>　</a:t>
            </a:r>
            <a:r>
              <a:rPr lang="ja-JP" altLang="en-US" sz="2800" b="1" u="sng" dirty="0">
                <a:solidFill>
                  <a:srgbClr val="000066"/>
                </a:solidFill>
                <a:latin typeface="Meiryo UI" panose="020B0604030504040204" pitchFamily="50" charset="-128"/>
                <a:ea typeface="Meiryo UI" panose="020B0604030504040204" pitchFamily="50" charset="-128"/>
              </a:rPr>
              <a:t>外国語によるコミュニケーションにおける見方・考え方</a:t>
            </a:r>
            <a:r>
              <a:rPr lang="ja-JP" altLang="en-US" sz="2800" dirty="0">
                <a:solidFill>
                  <a:srgbClr val="000066"/>
                </a:solidFill>
                <a:latin typeface="Meiryo UI" panose="020B0604030504040204" pitchFamily="50" charset="-128"/>
                <a:ea typeface="Meiryo UI" panose="020B0604030504040204" pitchFamily="50" charset="-128"/>
              </a:rPr>
              <a:t>を</a:t>
            </a:r>
            <a:r>
              <a:rPr lang="ja-JP" altLang="en-US" sz="2800" dirty="0" smtClean="0">
                <a:solidFill>
                  <a:srgbClr val="000066"/>
                </a:solidFill>
                <a:latin typeface="Meiryo UI" panose="020B0604030504040204" pitchFamily="50" charset="-128"/>
                <a:ea typeface="Meiryo UI" panose="020B0604030504040204" pitchFamily="50" charset="-128"/>
              </a:rPr>
              <a:t>働かせ、外国語</a:t>
            </a:r>
            <a:r>
              <a:rPr lang="ja-JP" altLang="en-US" sz="2800" dirty="0">
                <a:solidFill>
                  <a:srgbClr val="000066"/>
                </a:solidFill>
                <a:latin typeface="Meiryo UI" panose="020B0604030504040204" pitchFamily="50" charset="-128"/>
                <a:ea typeface="Meiryo UI" panose="020B0604030504040204" pitchFamily="50" charset="-128"/>
              </a:rPr>
              <a:t>に</a:t>
            </a:r>
            <a:r>
              <a:rPr lang="ja-JP" altLang="en-US" sz="2800" dirty="0" smtClean="0">
                <a:solidFill>
                  <a:srgbClr val="000066"/>
                </a:solidFill>
                <a:latin typeface="Meiryo UI" panose="020B0604030504040204" pitchFamily="50" charset="-128"/>
                <a:ea typeface="Meiryo UI" panose="020B0604030504040204" pitchFamily="50" charset="-128"/>
              </a:rPr>
              <a:t>よる</a:t>
            </a:r>
            <a:r>
              <a:rPr lang="ja-JP" altLang="en-US" sz="2800" u="sng" dirty="0">
                <a:solidFill>
                  <a:srgbClr val="FF0000"/>
                </a:solidFill>
                <a:latin typeface="Meiryo UI" panose="020B0604030504040204" pitchFamily="50" charset="-128"/>
                <a:ea typeface="Meiryo UI" panose="020B0604030504040204" pitchFamily="50" charset="-128"/>
              </a:rPr>
              <a:t>聞く</a:t>
            </a:r>
            <a:r>
              <a:rPr lang="ja-JP" altLang="en-US" sz="2800" u="sng" dirty="0" smtClean="0">
                <a:solidFill>
                  <a:srgbClr val="FF0000"/>
                </a:solidFill>
                <a:latin typeface="Meiryo UI" panose="020B0604030504040204" pitchFamily="50" charset="-128"/>
                <a:ea typeface="Meiryo UI" panose="020B0604030504040204" pitchFamily="50" charset="-128"/>
              </a:rPr>
              <a:t>こと、</a:t>
            </a:r>
            <a:r>
              <a:rPr lang="ja-JP" altLang="en-US" sz="2800" b="1" u="sng" dirty="0" smtClean="0">
                <a:solidFill>
                  <a:srgbClr val="FF0000"/>
                </a:solidFill>
                <a:latin typeface="Meiryo UI" panose="020B0604030504040204" pitchFamily="50" charset="-128"/>
                <a:ea typeface="Meiryo UI" panose="020B0604030504040204" pitchFamily="50" charset="-128"/>
              </a:rPr>
              <a:t>読むこと</a:t>
            </a:r>
            <a:r>
              <a:rPr lang="ja-JP" altLang="en-US" sz="2800" u="sng" dirty="0" smtClean="0">
                <a:solidFill>
                  <a:srgbClr val="FF0000"/>
                </a:solidFill>
                <a:latin typeface="Meiryo UI" panose="020B0604030504040204" pitchFamily="50" charset="-128"/>
                <a:ea typeface="Meiryo UI" panose="020B0604030504040204" pitchFamily="50" charset="-128"/>
              </a:rPr>
              <a:t>、話すこと、</a:t>
            </a:r>
            <a:r>
              <a:rPr lang="ja-JP" altLang="en-US" sz="2800" b="1" u="sng" dirty="0" smtClean="0">
                <a:solidFill>
                  <a:srgbClr val="FF0000"/>
                </a:solidFill>
                <a:latin typeface="Meiryo UI" panose="020B0604030504040204" pitchFamily="50" charset="-128"/>
                <a:ea typeface="Meiryo UI" panose="020B0604030504040204" pitchFamily="50" charset="-128"/>
              </a:rPr>
              <a:t>書く</a:t>
            </a:r>
            <a:r>
              <a:rPr lang="ja-JP" altLang="en-US" sz="2800" b="1" u="sng" dirty="0">
                <a:solidFill>
                  <a:srgbClr val="FF0000"/>
                </a:solidFill>
                <a:latin typeface="Meiryo UI" panose="020B0604030504040204" pitchFamily="50" charset="-128"/>
                <a:ea typeface="Meiryo UI" panose="020B0604030504040204" pitchFamily="50" charset="-128"/>
              </a:rPr>
              <a:t>こと</a:t>
            </a:r>
            <a:r>
              <a:rPr lang="ja-JP" altLang="en-US" sz="2800" u="sng" dirty="0">
                <a:latin typeface="Meiryo UI" panose="020B0604030504040204" pitchFamily="50" charset="-128"/>
                <a:ea typeface="Meiryo UI" panose="020B0604030504040204" pitchFamily="50" charset="-128"/>
              </a:rPr>
              <a:t>の</a:t>
            </a:r>
            <a:r>
              <a:rPr lang="ja-JP" altLang="en-US" sz="2800" u="sng" dirty="0">
                <a:solidFill>
                  <a:srgbClr val="003760"/>
                </a:solidFill>
                <a:latin typeface="Meiryo UI" panose="020B0604030504040204" pitchFamily="50" charset="-128"/>
                <a:ea typeface="Meiryo UI" panose="020B0604030504040204" pitchFamily="50" charset="-128"/>
              </a:rPr>
              <a:t>言語活動</a:t>
            </a:r>
            <a:r>
              <a:rPr lang="ja-JP" altLang="en-US" sz="2800" dirty="0">
                <a:solidFill>
                  <a:srgbClr val="003760"/>
                </a:solidFill>
                <a:latin typeface="Meiryo UI" panose="020B0604030504040204" pitchFamily="50" charset="-128"/>
                <a:ea typeface="Meiryo UI" panose="020B0604030504040204" pitchFamily="50" charset="-128"/>
              </a:rPr>
              <a:t>を</a:t>
            </a:r>
            <a:r>
              <a:rPr lang="ja-JP" altLang="en-US" sz="2800" dirty="0" smtClean="0">
                <a:solidFill>
                  <a:srgbClr val="003760"/>
                </a:solidFill>
                <a:latin typeface="Meiryo UI" panose="020B0604030504040204" pitchFamily="50" charset="-128"/>
                <a:ea typeface="Meiryo UI" panose="020B0604030504040204" pitchFamily="50" charset="-128"/>
              </a:rPr>
              <a:t>通して、</a:t>
            </a:r>
            <a:r>
              <a:rPr lang="ja-JP" altLang="en-US" sz="2800" u="sng" dirty="0" smtClean="0">
                <a:solidFill>
                  <a:srgbClr val="FF0000"/>
                </a:solidFill>
                <a:latin typeface="Meiryo UI" panose="020B0604030504040204" pitchFamily="50" charset="-128"/>
                <a:ea typeface="Meiryo UI" panose="020B0604030504040204" pitchFamily="50" charset="-128"/>
              </a:rPr>
              <a:t>コミュニケーション</a:t>
            </a:r>
            <a:r>
              <a:rPr lang="ja-JP" altLang="en-US" sz="2800" u="sng" dirty="0">
                <a:solidFill>
                  <a:srgbClr val="FF0000"/>
                </a:solidFill>
                <a:latin typeface="Meiryo UI" panose="020B0604030504040204" pitchFamily="50" charset="-128"/>
                <a:ea typeface="Meiryo UI" panose="020B0604030504040204" pitchFamily="50" charset="-128"/>
              </a:rPr>
              <a:t>を図る</a:t>
            </a:r>
            <a:r>
              <a:rPr lang="ja-JP" altLang="en-US" sz="2800" b="1" u="sng" dirty="0">
                <a:solidFill>
                  <a:srgbClr val="FF0000"/>
                </a:solidFill>
                <a:latin typeface="Meiryo UI" panose="020B0604030504040204" pitchFamily="50" charset="-128"/>
                <a:ea typeface="Meiryo UI" panose="020B0604030504040204" pitchFamily="50" charset="-128"/>
              </a:rPr>
              <a:t>基礎</a:t>
            </a:r>
            <a:r>
              <a:rPr lang="ja-JP" altLang="en-US" sz="2800" u="sng" dirty="0">
                <a:solidFill>
                  <a:srgbClr val="FF0000"/>
                </a:solidFill>
                <a:latin typeface="Meiryo UI" panose="020B0604030504040204" pitchFamily="50" charset="-128"/>
                <a:ea typeface="Meiryo UI" panose="020B0604030504040204" pitchFamily="50" charset="-128"/>
              </a:rPr>
              <a:t>となる資質・能力</a:t>
            </a:r>
            <a:r>
              <a:rPr lang="ja-JP" altLang="en-US" sz="2800" dirty="0">
                <a:latin typeface="Meiryo UI" panose="020B0604030504040204" pitchFamily="50" charset="-128"/>
                <a:ea typeface="Meiryo UI" panose="020B0604030504040204" pitchFamily="50" charset="-128"/>
              </a:rPr>
              <a:t>を次のとおり育成することを目指す</a:t>
            </a:r>
            <a:r>
              <a:rPr lang="ja-JP" altLang="en-US" sz="2800" dirty="0" smtClean="0">
                <a:latin typeface="Meiryo UI" panose="020B0604030504040204" pitchFamily="50" charset="-128"/>
                <a:ea typeface="Meiryo UI" panose="020B0604030504040204" pitchFamily="50" charset="-128"/>
              </a:rPr>
              <a:t>。</a:t>
            </a:r>
            <a:endParaRPr lang="en-US" altLang="ja-JP" sz="2800" dirty="0" smtClean="0">
              <a:latin typeface="Meiryo UI" panose="020B0604030504040204" pitchFamily="50" charset="-128"/>
              <a:ea typeface="Meiryo UI" panose="020B0604030504040204" pitchFamily="50" charset="-128"/>
            </a:endParaRPr>
          </a:p>
          <a:p>
            <a:pPr marL="0" indent="0">
              <a:buNone/>
            </a:pPr>
            <a:r>
              <a:rPr lang="ja-JP" altLang="en-US" b="1" dirty="0" smtClean="0">
                <a:latin typeface="Meiryo UI" panose="020B0604030504040204" pitchFamily="50" charset="-128"/>
                <a:ea typeface="Meiryo UI" panose="020B0604030504040204" pitchFamily="50" charset="-128"/>
              </a:rPr>
              <a:t>第３・４</a:t>
            </a:r>
            <a:r>
              <a:rPr lang="ja-JP" altLang="en-US" b="1" dirty="0">
                <a:latin typeface="Meiryo UI" panose="020B0604030504040204" pitchFamily="50" charset="-128"/>
                <a:ea typeface="Meiryo UI" panose="020B0604030504040204" pitchFamily="50" charset="-128"/>
              </a:rPr>
              <a:t>学年</a:t>
            </a:r>
            <a:r>
              <a:rPr lang="ja-JP" altLang="en-US" b="1" dirty="0" smtClean="0">
                <a:latin typeface="Meiryo UI" panose="020B0604030504040204" pitchFamily="50" charset="-128"/>
                <a:ea typeface="Meiryo UI" panose="020B0604030504040204" pitchFamily="50" charset="-128"/>
              </a:rPr>
              <a:t>外国語活動</a:t>
            </a:r>
            <a:endParaRPr lang="en-US" altLang="ja-JP" b="1" dirty="0" smtClean="0">
              <a:latin typeface="Meiryo UI" panose="020B0604030504040204" pitchFamily="50" charset="-128"/>
              <a:ea typeface="Meiryo UI" panose="020B0604030504040204" pitchFamily="50" charset="-128"/>
            </a:endParaRPr>
          </a:p>
          <a:p>
            <a:pPr marL="0" indent="0">
              <a:buNone/>
            </a:pPr>
            <a:r>
              <a:rPr lang="ja-JP" altLang="en-US" sz="2800" b="1" dirty="0" smtClean="0">
                <a:latin typeface="Meiryo UI" panose="020B0604030504040204" pitchFamily="50" charset="-128"/>
                <a:ea typeface="Meiryo UI" panose="020B0604030504040204" pitchFamily="50" charset="-128"/>
              </a:rPr>
              <a:t>　</a:t>
            </a:r>
            <a:r>
              <a:rPr lang="ja-JP" altLang="en-US" sz="2800" b="1" u="sng" dirty="0" smtClean="0">
                <a:solidFill>
                  <a:srgbClr val="000066"/>
                </a:solidFill>
                <a:latin typeface="Meiryo UI" panose="020B0604030504040204" pitchFamily="50" charset="-128"/>
                <a:ea typeface="Meiryo UI" panose="020B0604030504040204" pitchFamily="50" charset="-128"/>
              </a:rPr>
              <a:t>外国語</a:t>
            </a:r>
            <a:r>
              <a:rPr lang="ja-JP" altLang="en-US" sz="2800" b="1" u="sng" dirty="0">
                <a:solidFill>
                  <a:srgbClr val="000066"/>
                </a:solidFill>
                <a:latin typeface="Meiryo UI" panose="020B0604030504040204" pitchFamily="50" charset="-128"/>
                <a:ea typeface="Meiryo UI" panose="020B0604030504040204" pitchFamily="50" charset="-128"/>
              </a:rPr>
              <a:t>によるコミュニケーションにおける見方・考え方</a:t>
            </a:r>
            <a:r>
              <a:rPr lang="ja-JP" altLang="en-US" sz="2800" dirty="0">
                <a:solidFill>
                  <a:srgbClr val="000066"/>
                </a:solidFill>
                <a:latin typeface="Meiryo UI" panose="020B0604030504040204" pitchFamily="50" charset="-128"/>
                <a:ea typeface="Meiryo UI" panose="020B0604030504040204" pitchFamily="50" charset="-128"/>
              </a:rPr>
              <a:t>を</a:t>
            </a:r>
            <a:r>
              <a:rPr lang="ja-JP" altLang="en-US" sz="2800" dirty="0" smtClean="0">
                <a:solidFill>
                  <a:srgbClr val="000066"/>
                </a:solidFill>
                <a:latin typeface="Meiryo UI" panose="020B0604030504040204" pitchFamily="50" charset="-128"/>
                <a:ea typeface="Meiryo UI" panose="020B0604030504040204" pitchFamily="50" charset="-128"/>
              </a:rPr>
              <a:t>働かせ、外国語</a:t>
            </a:r>
            <a:r>
              <a:rPr lang="ja-JP" altLang="en-US" sz="2800" dirty="0">
                <a:solidFill>
                  <a:srgbClr val="000066"/>
                </a:solidFill>
                <a:latin typeface="Meiryo UI" panose="020B0604030504040204" pitchFamily="50" charset="-128"/>
                <a:ea typeface="Meiryo UI" panose="020B0604030504040204" pitchFamily="50" charset="-128"/>
              </a:rPr>
              <a:t>に</a:t>
            </a:r>
            <a:r>
              <a:rPr lang="ja-JP" altLang="en-US" sz="2800" dirty="0" smtClean="0">
                <a:solidFill>
                  <a:srgbClr val="000066"/>
                </a:solidFill>
                <a:latin typeface="Meiryo UI" panose="020B0604030504040204" pitchFamily="50" charset="-128"/>
                <a:ea typeface="Meiryo UI" panose="020B0604030504040204" pitchFamily="50" charset="-128"/>
              </a:rPr>
              <a:t>よる</a:t>
            </a:r>
            <a:r>
              <a:rPr lang="ja-JP" altLang="en-US" sz="2800" u="sng" dirty="0">
                <a:solidFill>
                  <a:srgbClr val="FF0000"/>
                </a:solidFill>
                <a:latin typeface="Meiryo UI" panose="020B0604030504040204" pitchFamily="50" charset="-128"/>
                <a:ea typeface="Meiryo UI" panose="020B0604030504040204" pitchFamily="50" charset="-128"/>
              </a:rPr>
              <a:t>聞く</a:t>
            </a:r>
            <a:r>
              <a:rPr lang="ja-JP" altLang="en-US" sz="2800" u="sng" dirty="0" smtClean="0">
                <a:solidFill>
                  <a:srgbClr val="FF0000"/>
                </a:solidFill>
                <a:latin typeface="Meiryo UI" panose="020B0604030504040204" pitchFamily="50" charset="-128"/>
                <a:ea typeface="Meiryo UI" panose="020B0604030504040204" pitchFamily="50" charset="-128"/>
              </a:rPr>
              <a:t>こと、話す</a:t>
            </a:r>
            <a:r>
              <a:rPr lang="ja-JP" altLang="en-US" sz="2800" u="sng" dirty="0">
                <a:solidFill>
                  <a:srgbClr val="FF0000"/>
                </a:solidFill>
                <a:latin typeface="Meiryo UI" panose="020B0604030504040204" pitchFamily="50" charset="-128"/>
                <a:ea typeface="Meiryo UI" panose="020B0604030504040204" pitchFamily="50" charset="-128"/>
              </a:rPr>
              <a:t>こと</a:t>
            </a:r>
            <a:r>
              <a:rPr lang="ja-JP" altLang="en-US" sz="2800" u="sng" dirty="0">
                <a:latin typeface="Meiryo UI" panose="020B0604030504040204" pitchFamily="50" charset="-128"/>
                <a:ea typeface="Meiryo UI" panose="020B0604030504040204" pitchFamily="50" charset="-128"/>
              </a:rPr>
              <a:t>の</a:t>
            </a:r>
            <a:r>
              <a:rPr lang="ja-JP" altLang="en-US" sz="2800" u="sng" dirty="0">
                <a:solidFill>
                  <a:srgbClr val="000066"/>
                </a:solidFill>
                <a:latin typeface="Meiryo UI" panose="020B0604030504040204" pitchFamily="50" charset="-128"/>
                <a:ea typeface="Meiryo UI" panose="020B0604030504040204" pitchFamily="50" charset="-128"/>
              </a:rPr>
              <a:t>言語活動</a:t>
            </a:r>
            <a:r>
              <a:rPr lang="ja-JP" altLang="en-US" sz="2800" dirty="0">
                <a:solidFill>
                  <a:srgbClr val="000066"/>
                </a:solidFill>
                <a:latin typeface="Meiryo UI" panose="020B0604030504040204" pitchFamily="50" charset="-128"/>
                <a:ea typeface="Meiryo UI" panose="020B0604030504040204" pitchFamily="50" charset="-128"/>
              </a:rPr>
              <a:t>を</a:t>
            </a:r>
            <a:r>
              <a:rPr lang="ja-JP" altLang="en-US" sz="2800" dirty="0" smtClean="0">
                <a:solidFill>
                  <a:srgbClr val="000066"/>
                </a:solidFill>
                <a:latin typeface="Meiryo UI" panose="020B0604030504040204" pitchFamily="50" charset="-128"/>
                <a:ea typeface="Meiryo UI" panose="020B0604030504040204" pitchFamily="50" charset="-128"/>
              </a:rPr>
              <a:t>通して、</a:t>
            </a:r>
            <a:r>
              <a:rPr lang="ja-JP" altLang="en-US" sz="2800" u="sng" dirty="0" smtClean="0">
                <a:solidFill>
                  <a:srgbClr val="FF0000"/>
                </a:solidFill>
                <a:latin typeface="Meiryo UI" panose="020B0604030504040204" pitchFamily="50" charset="-128"/>
                <a:ea typeface="Meiryo UI" panose="020B0604030504040204" pitchFamily="50" charset="-128"/>
              </a:rPr>
              <a:t>コミュニケーション</a:t>
            </a:r>
            <a:r>
              <a:rPr lang="ja-JP" altLang="en-US" sz="2800" u="sng" dirty="0">
                <a:solidFill>
                  <a:srgbClr val="FF0000"/>
                </a:solidFill>
                <a:latin typeface="Meiryo UI" panose="020B0604030504040204" pitchFamily="50" charset="-128"/>
                <a:ea typeface="Meiryo UI" panose="020B0604030504040204" pitchFamily="50" charset="-128"/>
              </a:rPr>
              <a:t>を図る</a:t>
            </a:r>
            <a:r>
              <a:rPr lang="ja-JP" altLang="en-US" sz="2800" b="1" u="sng" dirty="0">
                <a:solidFill>
                  <a:srgbClr val="FF0000"/>
                </a:solidFill>
                <a:latin typeface="Meiryo UI" panose="020B0604030504040204" pitchFamily="50" charset="-128"/>
                <a:ea typeface="Meiryo UI" panose="020B0604030504040204" pitchFamily="50" charset="-128"/>
              </a:rPr>
              <a:t>素地</a:t>
            </a:r>
            <a:r>
              <a:rPr lang="ja-JP" altLang="en-US" sz="2800" u="sng" dirty="0">
                <a:solidFill>
                  <a:srgbClr val="FF0000"/>
                </a:solidFill>
                <a:latin typeface="Meiryo UI" panose="020B0604030504040204" pitchFamily="50" charset="-128"/>
                <a:ea typeface="Meiryo UI" panose="020B0604030504040204" pitchFamily="50" charset="-128"/>
              </a:rPr>
              <a:t>と</a:t>
            </a:r>
            <a:r>
              <a:rPr lang="ja-JP" altLang="en-US" sz="2800" u="sng" dirty="0" smtClean="0">
                <a:solidFill>
                  <a:srgbClr val="FF0000"/>
                </a:solidFill>
                <a:latin typeface="Meiryo UI" panose="020B0604030504040204" pitchFamily="50" charset="-128"/>
                <a:ea typeface="Meiryo UI" panose="020B0604030504040204" pitchFamily="50" charset="-128"/>
              </a:rPr>
              <a:t>なる</a:t>
            </a:r>
            <a:r>
              <a:rPr lang="ja-JP" altLang="en-US" sz="2800" u="sng" dirty="0">
                <a:solidFill>
                  <a:srgbClr val="FF0000"/>
                </a:solidFill>
                <a:latin typeface="Meiryo UI" panose="020B0604030504040204" pitchFamily="50" charset="-128"/>
                <a:ea typeface="Meiryo UI" panose="020B0604030504040204" pitchFamily="50" charset="-128"/>
              </a:rPr>
              <a:t>資質・能力</a:t>
            </a:r>
            <a:r>
              <a:rPr lang="ja-JP" altLang="en-US" sz="2800" dirty="0">
                <a:latin typeface="Meiryo UI" panose="020B0604030504040204" pitchFamily="50" charset="-128"/>
                <a:ea typeface="Meiryo UI" panose="020B0604030504040204" pitchFamily="50" charset="-128"/>
              </a:rPr>
              <a:t>を次のとおり育成することを目指す。</a:t>
            </a:r>
            <a:endParaRPr lang="en-US" altLang="ja-JP" sz="2800"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2"/>
          </p:nvPr>
        </p:nvSpPr>
        <p:spPr>
          <a:xfrm>
            <a:off x="6553200" y="6356350"/>
            <a:ext cx="2133600" cy="365125"/>
          </a:xfrm>
        </p:spPr>
        <p:txBody>
          <a:bodyPr/>
          <a:lstStyle/>
          <a:p>
            <a:fld id="{61B69519-1A5F-45B4-A694-5D6CA04D889B}" type="slidenum">
              <a:rPr kumimoji="1" lang="ja-JP" altLang="en-US" smtClean="0"/>
              <a:t>10</a:t>
            </a:fld>
            <a:endParaRPr kumimoji="1" lang="ja-JP" altLang="en-US"/>
          </a:p>
        </p:txBody>
      </p:sp>
    </p:spTree>
    <p:extLst>
      <p:ext uri="{BB962C8B-B14F-4D97-AF65-F5344CB8AC3E}">
        <p14:creationId xmlns:p14="http://schemas.microsoft.com/office/powerpoint/2010/main" val="18662650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457200" y="274638"/>
            <a:ext cx="8229600" cy="1143000"/>
          </a:xfrm>
        </p:spPr>
        <p:txBody>
          <a:bodyPr>
            <a:normAutofit/>
          </a:bodyPr>
          <a:lstStyle/>
          <a:p>
            <a:r>
              <a:rPr lang="ja-JP" altLang="en-US" dirty="0" smtClean="0"/>
              <a:t>学習</a:t>
            </a:r>
            <a:r>
              <a:rPr lang="ja-JP" altLang="en-US" dirty="0"/>
              <a:t>指導要領改訂</a:t>
            </a:r>
            <a:r>
              <a:rPr lang="ja-JP" altLang="en-US" dirty="0" smtClean="0"/>
              <a:t>の要点（演習）</a:t>
            </a:r>
            <a:endParaRPr kumimoji="1" lang="ja-JP" altLang="en-US" dirty="0"/>
          </a:p>
        </p:txBody>
      </p:sp>
      <p:sp>
        <p:nvSpPr>
          <p:cNvPr id="4" name="コンテンツ プレースホルダー 2"/>
          <p:cNvSpPr txBox="1">
            <a:spLocks/>
          </p:cNvSpPr>
          <p:nvPr/>
        </p:nvSpPr>
        <p:spPr>
          <a:xfrm>
            <a:off x="457200" y="1290464"/>
            <a:ext cx="8229600" cy="163448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Font typeface="Arial" pitchFamily="34" charset="0"/>
              <a:buNone/>
            </a:pPr>
            <a:r>
              <a:rPr lang="ja-JP" altLang="en-US" b="1" dirty="0" smtClean="0">
                <a:latin typeface="Meiryo UI" panose="020B0604030504040204" pitchFamily="50" charset="-128"/>
                <a:ea typeface="Meiryo UI" panose="020B0604030504040204" pitchFamily="50" charset="-128"/>
              </a:rPr>
              <a:t>研修テーマ</a:t>
            </a:r>
            <a:endParaRPr lang="en-US" altLang="ja-JP" b="1" dirty="0" smtClean="0">
              <a:latin typeface="Meiryo UI" panose="020B0604030504040204" pitchFamily="50" charset="-128"/>
              <a:ea typeface="Meiryo UI" panose="020B0604030504040204" pitchFamily="50" charset="-128"/>
            </a:endParaRPr>
          </a:p>
          <a:p>
            <a:pPr marL="0" indent="0" algn="ctr">
              <a:buNone/>
            </a:pPr>
            <a:r>
              <a:rPr lang="ja-JP" altLang="en-US" b="1" dirty="0">
                <a:latin typeface="Meiryo UI" panose="020B0604030504040204" pitchFamily="50" charset="-128"/>
                <a:ea typeface="Meiryo UI" panose="020B0604030504040204" pitchFamily="50" charset="-128"/>
              </a:rPr>
              <a:t>外国語</a:t>
            </a:r>
            <a:r>
              <a:rPr lang="ja-JP" altLang="en-US" b="1" dirty="0" smtClean="0">
                <a:latin typeface="Meiryo UI" panose="020B0604030504040204" pitchFamily="50" charset="-128"/>
                <a:ea typeface="Meiryo UI" panose="020B0604030504040204" pitchFamily="50" charset="-128"/>
              </a:rPr>
              <a:t>活動・</a:t>
            </a:r>
            <a:r>
              <a:rPr lang="ja-JP" altLang="en-US" b="1" dirty="0">
                <a:latin typeface="Meiryo UI" panose="020B0604030504040204" pitchFamily="50" charset="-128"/>
                <a:ea typeface="Meiryo UI" panose="020B0604030504040204" pitchFamily="50" charset="-128"/>
              </a:rPr>
              <a:t>外国語科</a:t>
            </a:r>
            <a:r>
              <a:rPr lang="ja-JP" altLang="en-US" b="1" dirty="0" smtClean="0">
                <a:latin typeface="Meiryo UI" panose="020B0604030504040204" pitchFamily="50" charset="-128"/>
                <a:ea typeface="Meiryo UI" panose="020B0604030504040204" pitchFamily="50" charset="-128"/>
              </a:rPr>
              <a:t>で</a:t>
            </a:r>
            <a:endParaRPr lang="en-US" altLang="ja-JP" b="1" dirty="0" smtClean="0">
              <a:latin typeface="Meiryo UI" panose="020B0604030504040204" pitchFamily="50" charset="-128"/>
              <a:ea typeface="Meiryo UI" panose="020B0604030504040204" pitchFamily="50" charset="-128"/>
            </a:endParaRPr>
          </a:p>
          <a:p>
            <a:pPr marL="0" indent="0" algn="ctr">
              <a:buNone/>
            </a:pPr>
            <a:r>
              <a:rPr lang="ja-JP" altLang="en-US" b="1" dirty="0" smtClean="0">
                <a:latin typeface="Meiryo UI" panose="020B0604030504040204" pitchFamily="50" charset="-128"/>
                <a:ea typeface="Meiryo UI" panose="020B0604030504040204" pitchFamily="50" charset="-128"/>
              </a:rPr>
              <a:t>育てる資質・能力を比較する</a:t>
            </a:r>
            <a:endParaRPr lang="en-US" altLang="ja-JP" b="1" dirty="0" smtClean="0">
              <a:latin typeface="Meiryo UI" panose="020B0604030504040204" pitchFamily="50" charset="-128"/>
              <a:ea typeface="Meiryo UI" panose="020B0604030504040204" pitchFamily="50" charset="-128"/>
            </a:endParaRPr>
          </a:p>
        </p:txBody>
      </p:sp>
      <p:sp>
        <p:nvSpPr>
          <p:cNvPr id="6" name="角丸四角形 5"/>
          <p:cNvSpPr/>
          <p:nvPr/>
        </p:nvSpPr>
        <p:spPr>
          <a:xfrm>
            <a:off x="294988" y="1844824"/>
            <a:ext cx="8280920" cy="122413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コンテンツ プレースホルダー 2"/>
          <p:cNvSpPr txBox="1">
            <a:spLocks/>
          </p:cNvSpPr>
          <p:nvPr/>
        </p:nvSpPr>
        <p:spPr>
          <a:xfrm>
            <a:off x="457200" y="2946648"/>
            <a:ext cx="8229600" cy="163448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20000"/>
              </a:lnSpc>
              <a:buFont typeface="Arial" pitchFamily="34" charset="0"/>
              <a:buNone/>
            </a:pPr>
            <a:endParaRPr lang="en-US" altLang="ja-JP" sz="2800" dirty="0" smtClean="0">
              <a:latin typeface="Meiryo UI" panose="020B0604030504040204" pitchFamily="50" charset="-128"/>
              <a:ea typeface="Meiryo UI" panose="020B0604030504040204" pitchFamily="50" charset="-128"/>
            </a:endParaRPr>
          </a:p>
        </p:txBody>
      </p:sp>
      <p:sp>
        <p:nvSpPr>
          <p:cNvPr id="2" name="正方形/長方形 1"/>
          <p:cNvSpPr/>
          <p:nvPr/>
        </p:nvSpPr>
        <p:spPr>
          <a:xfrm>
            <a:off x="294988" y="3068960"/>
            <a:ext cx="8669500" cy="3539430"/>
          </a:xfrm>
          <a:prstGeom prst="rect">
            <a:avLst/>
          </a:prstGeom>
        </p:spPr>
        <p:txBody>
          <a:bodyPr wrap="square">
            <a:spAutoFit/>
          </a:bodyPr>
          <a:lstStyle/>
          <a:p>
            <a:r>
              <a:rPr lang="en-US" altLang="ja-JP" sz="2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方法</a:t>
            </a:r>
            <a:r>
              <a:rPr lang="en-US" altLang="ja-JP" sz="280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28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800" dirty="0">
                <a:latin typeface="Meiryo UI" panose="020B0604030504040204" pitchFamily="50" charset="-128"/>
                <a:ea typeface="Meiryo UI" panose="020B0604030504040204" pitchFamily="50" charset="-128"/>
                <a:cs typeface="Meiryo UI" panose="020B0604030504040204" pitchFamily="50" charset="-128"/>
              </a:rPr>
              <a:t>１　３つのグループに分かれ、担当を決める。</a:t>
            </a:r>
          </a:p>
          <a:p>
            <a:r>
              <a:rPr lang="ja-JP" altLang="en-US" sz="2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2800" dirty="0">
                <a:latin typeface="Meiryo UI" panose="020B0604030504040204" pitchFamily="50" charset="-128"/>
                <a:ea typeface="Meiryo UI" panose="020B0604030504040204" pitchFamily="50" charset="-128"/>
                <a:cs typeface="Meiryo UI" panose="020B0604030504040204" pitchFamily="50" charset="-128"/>
              </a:rPr>
              <a:t>(1) </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「知識</a:t>
            </a:r>
            <a:r>
              <a:rPr lang="ja-JP" altLang="en-US" sz="2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技能」</a:t>
            </a:r>
            <a:endParaRPr lang="ja-JP" altLang="en-US" sz="28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2800" dirty="0">
                <a:latin typeface="Meiryo UI" panose="020B0604030504040204" pitchFamily="50" charset="-128"/>
                <a:ea typeface="Meiryo UI" panose="020B0604030504040204" pitchFamily="50" charset="-128"/>
                <a:cs typeface="Meiryo UI" panose="020B0604030504040204" pitchFamily="50" charset="-128"/>
              </a:rPr>
              <a:t>(2) </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「思考力</a:t>
            </a:r>
            <a:r>
              <a:rPr lang="ja-JP" altLang="en-US" sz="2800" dirty="0">
                <a:latin typeface="Meiryo UI" panose="020B0604030504040204" pitchFamily="50" charset="-128"/>
                <a:ea typeface="Meiryo UI" panose="020B0604030504040204" pitchFamily="50" charset="-128"/>
                <a:cs typeface="Meiryo UI" panose="020B0604030504040204" pitchFamily="50" charset="-128"/>
              </a:rPr>
              <a:t>・判断力・表現力</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等」</a:t>
            </a:r>
            <a:endParaRPr lang="ja-JP" altLang="en-US" sz="28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2800" dirty="0">
                <a:latin typeface="Meiryo UI" panose="020B0604030504040204" pitchFamily="50" charset="-128"/>
                <a:ea typeface="Meiryo UI" panose="020B0604030504040204" pitchFamily="50" charset="-128"/>
                <a:cs typeface="Meiryo UI" panose="020B0604030504040204" pitchFamily="50" charset="-128"/>
              </a:rPr>
              <a:t>(3) </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「学び</a:t>
            </a:r>
            <a:r>
              <a:rPr lang="ja-JP" altLang="en-US" sz="2800" dirty="0">
                <a:latin typeface="Meiryo UI" panose="020B0604030504040204" pitchFamily="50" charset="-128"/>
                <a:ea typeface="Meiryo UI" panose="020B0604030504040204" pitchFamily="50" charset="-128"/>
                <a:cs typeface="Meiryo UI" panose="020B0604030504040204" pitchFamily="50" charset="-128"/>
              </a:rPr>
              <a:t>に向かう力・人間性</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等」</a:t>
            </a:r>
            <a:endParaRPr lang="ja-JP" altLang="en-US" sz="28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dirty="0">
                <a:latin typeface="Meiryo UI" panose="020B0604030504040204" pitchFamily="50" charset="-128"/>
                <a:ea typeface="Meiryo UI" panose="020B0604030504040204" pitchFamily="50" charset="-128"/>
                <a:cs typeface="Meiryo UI" panose="020B0604030504040204" pitchFamily="50" charset="-128"/>
              </a:rPr>
              <a:t>　２　目標</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から育てる資質・能力を比較する</a:t>
            </a:r>
            <a:r>
              <a:rPr lang="ja-JP" altLang="en-US" sz="2800" dirty="0">
                <a:latin typeface="Meiryo UI" panose="020B0604030504040204" pitchFamily="50" charset="-128"/>
                <a:ea typeface="Meiryo UI" panose="020B0604030504040204" pitchFamily="50" charset="-128"/>
                <a:cs typeface="Meiryo UI" panose="020B0604030504040204" pitchFamily="50" charset="-128"/>
              </a:rPr>
              <a:t>。</a:t>
            </a:r>
          </a:p>
          <a:p>
            <a:r>
              <a:rPr lang="ja-JP" altLang="en-US" sz="2800" dirty="0">
                <a:latin typeface="Meiryo UI" panose="020B0604030504040204" pitchFamily="50" charset="-128"/>
                <a:ea typeface="Meiryo UI" panose="020B0604030504040204" pitchFamily="50" charset="-128"/>
                <a:cs typeface="Meiryo UI" panose="020B0604030504040204" pitchFamily="50" charset="-128"/>
              </a:rPr>
              <a:t>　３　</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それぞれ</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の特徴を</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まとめる。</a:t>
            </a:r>
            <a:endParaRPr lang="ja-JP" altLang="en-US" sz="28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　　　　グループ（</a:t>
            </a:r>
            <a:r>
              <a:rPr lang="en-US" altLang="ja-JP" sz="2800" dirty="0" smtClean="0">
                <a:latin typeface="Meiryo UI" panose="020B0604030504040204" pitchFamily="50" charset="-128"/>
                <a:ea typeface="Meiryo UI" panose="020B0604030504040204" pitchFamily="50" charset="-128"/>
                <a:cs typeface="Meiryo UI" panose="020B0604030504040204" pitchFamily="50" charset="-128"/>
              </a:rPr>
              <a:t>20</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分）➡全体（</a:t>
            </a:r>
            <a:r>
              <a:rPr lang="en-US" altLang="ja-JP" sz="2800" dirty="0" smtClean="0">
                <a:latin typeface="Meiryo UI" panose="020B0604030504040204" pitchFamily="50" charset="-128"/>
                <a:ea typeface="Meiryo UI" panose="020B0604030504040204" pitchFamily="50" charset="-128"/>
                <a:cs typeface="Meiryo UI" panose="020B0604030504040204" pitchFamily="50" charset="-128"/>
              </a:rPr>
              <a:t>10</a:t>
            </a:r>
            <a:r>
              <a:rPr lang="ja-JP" altLang="en-US" sz="2800" dirty="0">
                <a:latin typeface="Meiryo UI" panose="020B0604030504040204" pitchFamily="50" charset="-128"/>
                <a:ea typeface="Meiryo UI" panose="020B0604030504040204" pitchFamily="50" charset="-128"/>
                <a:cs typeface="Meiryo UI" panose="020B0604030504040204" pitchFamily="50" charset="-128"/>
              </a:rPr>
              <a:t>分）　　</a:t>
            </a:r>
          </a:p>
        </p:txBody>
      </p:sp>
      <p:sp>
        <p:nvSpPr>
          <p:cNvPr id="3" name="スライド番号プレースホルダー 2"/>
          <p:cNvSpPr>
            <a:spLocks noGrp="1"/>
          </p:cNvSpPr>
          <p:nvPr>
            <p:ph type="sldNum" sz="quarter" idx="12"/>
          </p:nvPr>
        </p:nvSpPr>
        <p:spPr/>
        <p:txBody>
          <a:bodyPr/>
          <a:lstStyle/>
          <a:p>
            <a:fld id="{61B69519-1A5F-45B4-A694-5D6CA04D889B}" type="slidenum">
              <a:rPr kumimoji="1" lang="ja-JP" altLang="en-US" smtClean="0"/>
              <a:t>11</a:t>
            </a:fld>
            <a:endParaRPr kumimoji="1" lang="ja-JP" altLang="en-US"/>
          </a:p>
        </p:txBody>
      </p:sp>
    </p:spTree>
    <p:extLst>
      <p:ext uri="{BB962C8B-B14F-4D97-AF65-F5344CB8AC3E}">
        <p14:creationId xmlns:p14="http://schemas.microsoft.com/office/powerpoint/2010/main" val="9503334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1240160"/>
            <a:ext cx="8229600" cy="5285184"/>
          </a:xfrm>
        </p:spPr>
        <p:txBody>
          <a:bodyPr>
            <a:noAutofit/>
          </a:bodyPr>
          <a:lstStyle/>
          <a:p>
            <a:pPr marL="0" indent="0">
              <a:buNone/>
            </a:pPr>
            <a:r>
              <a:rPr lang="ja-JP" altLang="en-US" b="1" dirty="0" smtClean="0">
                <a:latin typeface="Meiryo UI" panose="020B0604030504040204" pitchFamily="50" charset="-128"/>
                <a:ea typeface="Meiryo UI" panose="020B0604030504040204" pitchFamily="50" charset="-128"/>
              </a:rPr>
              <a:t>資質・能力「知識・技能」</a:t>
            </a:r>
            <a:endParaRPr lang="en-US" altLang="ja-JP" b="1" dirty="0" smtClean="0">
              <a:latin typeface="Meiryo UI" panose="020B0604030504040204" pitchFamily="50" charset="-128"/>
              <a:ea typeface="Meiryo UI" panose="020B0604030504040204" pitchFamily="50" charset="-128"/>
            </a:endParaRPr>
          </a:p>
          <a:p>
            <a:pPr marL="0" indent="0">
              <a:buNone/>
            </a:pPr>
            <a:r>
              <a:rPr lang="ja-JP" altLang="en-US" b="1" dirty="0" smtClean="0">
                <a:latin typeface="Meiryo UI" panose="020B0604030504040204" pitchFamily="50" charset="-128"/>
                <a:ea typeface="Meiryo UI" panose="020B0604030504040204" pitchFamily="50" charset="-128"/>
              </a:rPr>
              <a:t>第５・６</a:t>
            </a:r>
            <a:r>
              <a:rPr lang="ja-JP" altLang="en-US" b="1" dirty="0">
                <a:latin typeface="Meiryo UI" panose="020B0604030504040204" pitchFamily="50" charset="-128"/>
                <a:ea typeface="Meiryo UI" panose="020B0604030504040204" pitchFamily="50" charset="-128"/>
              </a:rPr>
              <a:t>学年</a:t>
            </a:r>
            <a:r>
              <a:rPr lang="ja-JP" altLang="en-US" b="1" dirty="0" smtClean="0">
                <a:latin typeface="Meiryo UI" panose="020B0604030504040204" pitchFamily="50" charset="-128"/>
                <a:ea typeface="Meiryo UI" panose="020B0604030504040204" pitchFamily="50" charset="-128"/>
              </a:rPr>
              <a:t>外国語科</a:t>
            </a:r>
            <a:endParaRPr lang="en-US" altLang="ja-JP" b="1" dirty="0" smtClean="0">
              <a:latin typeface="Meiryo UI" panose="020B0604030504040204" pitchFamily="50" charset="-128"/>
              <a:ea typeface="Meiryo UI" panose="020B0604030504040204" pitchFamily="50" charset="-128"/>
            </a:endParaRPr>
          </a:p>
          <a:p>
            <a:pPr marL="0" indent="0">
              <a:buNone/>
            </a:pPr>
            <a:r>
              <a:rPr lang="en-US" altLang="ja-JP" sz="2600" dirty="0" smtClean="0">
                <a:latin typeface="Meiryo UI" panose="020B0604030504040204" pitchFamily="50" charset="-128"/>
                <a:ea typeface="Meiryo UI" panose="020B0604030504040204" pitchFamily="50" charset="-128"/>
              </a:rPr>
              <a:t>(</a:t>
            </a:r>
            <a:r>
              <a:rPr lang="en-US" altLang="ja-JP" sz="2600" dirty="0">
                <a:latin typeface="Meiryo UI" panose="020B0604030504040204" pitchFamily="50" charset="-128"/>
                <a:ea typeface="Meiryo UI" panose="020B0604030504040204" pitchFamily="50" charset="-128"/>
              </a:rPr>
              <a:t>1) </a:t>
            </a:r>
            <a:r>
              <a:rPr lang="ja-JP" altLang="en-US" sz="2600" b="1" u="sng" dirty="0">
                <a:solidFill>
                  <a:srgbClr val="FF0000"/>
                </a:solidFill>
                <a:latin typeface="Meiryo UI" panose="020B0604030504040204" pitchFamily="50" charset="-128"/>
                <a:ea typeface="Meiryo UI" panose="020B0604030504040204" pitchFamily="50" charset="-128"/>
              </a:rPr>
              <a:t>外国語の音声や</a:t>
            </a:r>
            <a:r>
              <a:rPr lang="ja-JP" altLang="en-US" sz="2600" b="1" u="sng" dirty="0" smtClean="0">
                <a:solidFill>
                  <a:srgbClr val="FF0000"/>
                </a:solidFill>
                <a:latin typeface="Meiryo UI" panose="020B0604030504040204" pitchFamily="50" charset="-128"/>
                <a:ea typeface="Meiryo UI" panose="020B0604030504040204" pitchFamily="50" charset="-128"/>
              </a:rPr>
              <a:t>文字、語彙、表現、文構造、言語</a:t>
            </a:r>
            <a:r>
              <a:rPr lang="ja-JP" altLang="en-US" sz="2600" b="1" u="sng" dirty="0">
                <a:solidFill>
                  <a:srgbClr val="FF0000"/>
                </a:solidFill>
                <a:latin typeface="Meiryo UI" panose="020B0604030504040204" pitchFamily="50" charset="-128"/>
                <a:ea typeface="Meiryo UI" panose="020B0604030504040204" pitchFamily="50" charset="-128"/>
              </a:rPr>
              <a:t>の働きなど</a:t>
            </a:r>
            <a:r>
              <a:rPr lang="ja-JP" altLang="en-US" sz="2600" dirty="0">
                <a:latin typeface="Meiryo UI" panose="020B0604030504040204" pitchFamily="50" charset="-128"/>
                <a:ea typeface="Meiryo UI" panose="020B0604030504040204" pitchFamily="50" charset="-128"/>
              </a:rPr>
              <a:t>に</a:t>
            </a:r>
            <a:r>
              <a:rPr lang="ja-JP" altLang="en-US" sz="2600" dirty="0" smtClean="0">
                <a:latin typeface="Meiryo UI" panose="020B0604030504040204" pitchFamily="50" charset="-128"/>
                <a:ea typeface="Meiryo UI" panose="020B0604030504040204" pitchFamily="50" charset="-128"/>
              </a:rPr>
              <a:t>ついて、</a:t>
            </a:r>
            <a:r>
              <a:rPr lang="ja-JP" altLang="en-US" sz="2600" b="1" u="sng" dirty="0" smtClean="0">
                <a:solidFill>
                  <a:srgbClr val="000066"/>
                </a:solidFill>
                <a:latin typeface="Meiryo UI" panose="020B0604030504040204" pitchFamily="50" charset="-128"/>
                <a:ea typeface="Meiryo UI" panose="020B0604030504040204" pitchFamily="50" charset="-128"/>
              </a:rPr>
              <a:t>日本語</a:t>
            </a:r>
            <a:r>
              <a:rPr lang="ja-JP" altLang="en-US" sz="2600" b="1" u="sng" dirty="0">
                <a:solidFill>
                  <a:srgbClr val="000066"/>
                </a:solidFill>
                <a:latin typeface="Meiryo UI" panose="020B0604030504040204" pitchFamily="50" charset="-128"/>
                <a:ea typeface="Meiryo UI" panose="020B0604030504040204" pitchFamily="50" charset="-128"/>
              </a:rPr>
              <a:t>と外国語との違いに</a:t>
            </a:r>
            <a:r>
              <a:rPr lang="ja-JP" altLang="en-US" sz="2600" b="1" u="sng" dirty="0" smtClean="0">
                <a:solidFill>
                  <a:srgbClr val="000066"/>
                </a:solidFill>
                <a:latin typeface="Meiryo UI" panose="020B0604030504040204" pitchFamily="50" charset="-128"/>
                <a:ea typeface="Meiryo UI" panose="020B0604030504040204" pitchFamily="50" charset="-128"/>
              </a:rPr>
              <a:t>気付き</a:t>
            </a:r>
            <a:r>
              <a:rPr lang="ja-JP" altLang="en-US" sz="2600" dirty="0" smtClean="0">
                <a:solidFill>
                  <a:srgbClr val="000066"/>
                </a:solidFill>
                <a:latin typeface="Meiryo UI" panose="020B0604030504040204" pitchFamily="50" charset="-128"/>
                <a:ea typeface="Meiryo UI" panose="020B0604030504040204" pitchFamily="50" charset="-128"/>
              </a:rPr>
              <a:t>、</a:t>
            </a:r>
            <a:r>
              <a:rPr lang="ja-JP" altLang="en-US" sz="2600" dirty="0" smtClean="0">
                <a:latin typeface="Meiryo UI" panose="020B0604030504040204" pitchFamily="50" charset="-128"/>
                <a:ea typeface="Meiryo UI" panose="020B0604030504040204" pitchFamily="50" charset="-128"/>
              </a:rPr>
              <a:t>これら</a:t>
            </a:r>
            <a:r>
              <a:rPr lang="ja-JP" altLang="en-US" sz="2600" dirty="0">
                <a:latin typeface="Meiryo UI" panose="020B0604030504040204" pitchFamily="50" charset="-128"/>
                <a:ea typeface="Meiryo UI" panose="020B0604030504040204" pitchFamily="50" charset="-128"/>
              </a:rPr>
              <a:t>の知識を理解するととも</a:t>
            </a:r>
            <a:r>
              <a:rPr lang="ja-JP" altLang="en-US" sz="2600" dirty="0" smtClean="0">
                <a:latin typeface="Meiryo UI" panose="020B0604030504040204" pitchFamily="50" charset="-128"/>
                <a:ea typeface="Meiryo UI" panose="020B0604030504040204" pitchFamily="50" charset="-128"/>
              </a:rPr>
              <a:t>に、</a:t>
            </a:r>
            <a:r>
              <a:rPr lang="ja-JP" altLang="en-US" sz="2600" b="1" u="sng" dirty="0" smtClean="0">
                <a:solidFill>
                  <a:srgbClr val="FF0000"/>
                </a:solidFill>
                <a:latin typeface="Meiryo UI" panose="020B0604030504040204" pitchFamily="50" charset="-128"/>
                <a:ea typeface="Meiryo UI" panose="020B0604030504040204" pitchFamily="50" charset="-128"/>
              </a:rPr>
              <a:t>読むこと、書く</a:t>
            </a:r>
            <a:r>
              <a:rPr lang="ja-JP" altLang="en-US" sz="2600" b="1" u="sng" dirty="0">
                <a:solidFill>
                  <a:srgbClr val="FF0000"/>
                </a:solidFill>
                <a:latin typeface="Meiryo UI" panose="020B0604030504040204" pitchFamily="50" charset="-128"/>
                <a:ea typeface="Meiryo UI" panose="020B0604030504040204" pitchFamily="50" charset="-128"/>
              </a:rPr>
              <a:t>ことに</a:t>
            </a:r>
            <a:r>
              <a:rPr lang="ja-JP" altLang="en-US" sz="2600" b="1" u="sng" dirty="0" smtClean="0">
                <a:solidFill>
                  <a:srgbClr val="FF0000"/>
                </a:solidFill>
                <a:latin typeface="Meiryo UI" panose="020B0604030504040204" pitchFamily="50" charset="-128"/>
                <a:ea typeface="Meiryo UI" panose="020B0604030504040204" pitchFamily="50" charset="-128"/>
              </a:rPr>
              <a:t>慣れ親しみ</a:t>
            </a:r>
            <a:r>
              <a:rPr lang="ja-JP" altLang="en-US" sz="2600" b="1" dirty="0" smtClean="0">
                <a:solidFill>
                  <a:srgbClr val="FF0000"/>
                </a:solidFill>
                <a:latin typeface="Meiryo UI" panose="020B0604030504040204" pitchFamily="50" charset="-128"/>
                <a:ea typeface="Meiryo UI" panose="020B0604030504040204" pitchFamily="50" charset="-128"/>
              </a:rPr>
              <a:t>、</a:t>
            </a:r>
            <a:r>
              <a:rPr lang="ja-JP" altLang="en-US" sz="2600" dirty="0" smtClean="0">
                <a:latin typeface="Meiryo UI" panose="020B0604030504040204" pitchFamily="50" charset="-128"/>
                <a:ea typeface="Meiryo UI" panose="020B0604030504040204" pitchFamily="50" charset="-128"/>
              </a:rPr>
              <a:t>聞くこと、読むこと、話すこと、書く</a:t>
            </a:r>
            <a:r>
              <a:rPr lang="ja-JP" altLang="en-US" sz="2600" dirty="0">
                <a:latin typeface="Meiryo UI" panose="020B0604030504040204" pitchFamily="50" charset="-128"/>
                <a:ea typeface="Meiryo UI" panose="020B0604030504040204" pitchFamily="50" charset="-128"/>
              </a:rPr>
              <a:t>ことによる</a:t>
            </a:r>
            <a:r>
              <a:rPr lang="ja-JP" altLang="en-US" sz="2600" b="1" u="sng" dirty="0" smtClean="0">
                <a:solidFill>
                  <a:srgbClr val="FF0000"/>
                </a:solidFill>
                <a:latin typeface="Meiryo UI" panose="020B0604030504040204" pitchFamily="50" charset="-128"/>
                <a:ea typeface="Meiryo UI" panose="020B0604030504040204" pitchFamily="50" charset="-128"/>
              </a:rPr>
              <a:t>実際の</a:t>
            </a:r>
            <a:r>
              <a:rPr lang="ja-JP" altLang="en-US" sz="2600" b="1" u="sng" dirty="0">
                <a:solidFill>
                  <a:srgbClr val="FF0000"/>
                </a:solidFill>
                <a:latin typeface="Meiryo UI" panose="020B0604030504040204" pitchFamily="50" charset="-128"/>
                <a:ea typeface="Meiryo UI" panose="020B0604030504040204" pitchFamily="50" charset="-128"/>
              </a:rPr>
              <a:t>コミュニケーションにおいて活用できる基礎的な技能を身に付ける</a:t>
            </a:r>
            <a:r>
              <a:rPr lang="ja-JP" altLang="en-US" sz="2600" dirty="0">
                <a:latin typeface="Meiryo UI" panose="020B0604030504040204" pitchFamily="50" charset="-128"/>
                <a:ea typeface="Meiryo UI" panose="020B0604030504040204" pitchFamily="50" charset="-128"/>
              </a:rPr>
              <a:t>ように</a:t>
            </a:r>
            <a:r>
              <a:rPr lang="ja-JP" altLang="en-US" sz="2600" dirty="0" smtClean="0">
                <a:latin typeface="Meiryo UI" panose="020B0604030504040204" pitchFamily="50" charset="-128"/>
                <a:ea typeface="Meiryo UI" panose="020B0604030504040204" pitchFamily="50" charset="-128"/>
              </a:rPr>
              <a:t>する。</a:t>
            </a:r>
            <a:endParaRPr lang="en-US" altLang="ja-JP" sz="2600" dirty="0" smtClean="0">
              <a:latin typeface="Meiryo UI" panose="020B0604030504040204" pitchFamily="50" charset="-128"/>
              <a:ea typeface="Meiryo UI" panose="020B0604030504040204" pitchFamily="50" charset="-128"/>
            </a:endParaRPr>
          </a:p>
          <a:p>
            <a:pPr marL="0" indent="0">
              <a:buNone/>
            </a:pPr>
            <a:r>
              <a:rPr lang="ja-JP" altLang="en-US" b="1" dirty="0" smtClean="0">
                <a:latin typeface="Meiryo UI" panose="020B0604030504040204" pitchFamily="50" charset="-128"/>
                <a:ea typeface="Meiryo UI" panose="020B0604030504040204" pitchFamily="50" charset="-128"/>
              </a:rPr>
              <a:t>第３・４</a:t>
            </a:r>
            <a:r>
              <a:rPr lang="ja-JP" altLang="en-US" b="1" dirty="0">
                <a:latin typeface="Meiryo UI" panose="020B0604030504040204" pitchFamily="50" charset="-128"/>
                <a:ea typeface="Meiryo UI" panose="020B0604030504040204" pitchFamily="50" charset="-128"/>
              </a:rPr>
              <a:t>学年</a:t>
            </a:r>
            <a:r>
              <a:rPr lang="ja-JP" altLang="en-US" b="1" dirty="0" smtClean="0">
                <a:latin typeface="Meiryo UI" panose="020B0604030504040204" pitchFamily="50" charset="-128"/>
                <a:ea typeface="Meiryo UI" panose="020B0604030504040204" pitchFamily="50" charset="-128"/>
              </a:rPr>
              <a:t>外国語活動</a:t>
            </a:r>
            <a:endParaRPr lang="en-US" altLang="ja-JP" b="1" dirty="0" smtClean="0">
              <a:latin typeface="Meiryo UI" panose="020B0604030504040204" pitchFamily="50" charset="-128"/>
              <a:ea typeface="Meiryo UI" panose="020B0604030504040204" pitchFamily="50" charset="-128"/>
            </a:endParaRPr>
          </a:p>
          <a:p>
            <a:pPr marL="0" indent="0">
              <a:buNone/>
            </a:pPr>
            <a:r>
              <a:rPr lang="en-US" altLang="ja-JP" sz="2600" dirty="0">
                <a:latin typeface="Meiryo UI" panose="020B0604030504040204" pitchFamily="50" charset="-128"/>
                <a:ea typeface="Meiryo UI" panose="020B0604030504040204" pitchFamily="50" charset="-128"/>
              </a:rPr>
              <a:t>(1) </a:t>
            </a:r>
            <a:r>
              <a:rPr lang="ja-JP" altLang="en-US" sz="2600" dirty="0">
                <a:latin typeface="Meiryo UI" panose="020B0604030504040204" pitchFamily="50" charset="-128"/>
                <a:ea typeface="Meiryo UI" panose="020B0604030504040204" pitchFamily="50" charset="-128"/>
              </a:rPr>
              <a:t>外国語を</a:t>
            </a:r>
            <a:r>
              <a:rPr lang="ja-JP" altLang="en-US" sz="2600" dirty="0" smtClean="0">
                <a:latin typeface="Meiryo UI" panose="020B0604030504040204" pitchFamily="50" charset="-128"/>
                <a:ea typeface="Meiryo UI" panose="020B0604030504040204" pitchFamily="50" charset="-128"/>
              </a:rPr>
              <a:t>通して、</a:t>
            </a:r>
            <a:r>
              <a:rPr lang="ja-JP" altLang="en-US" sz="2600" b="1" u="sng" dirty="0" smtClean="0">
                <a:solidFill>
                  <a:srgbClr val="FF0000"/>
                </a:solidFill>
                <a:latin typeface="Meiryo UI" panose="020B0604030504040204" pitchFamily="50" charset="-128"/>
                <a:ea typeface="Meiryo UI" panose="020B0604030504040204" pitchFamily="50" charset="-128"/>
              </a:rPr>
              <a:t>言語</a:t>
            </a:r>
            <a:r>
              <a:rPr lang="ja-JP" altLang="en-US" sz="2600" b="1" u="sng" dirty="0">
                <a:solidFill>
                  <a:srgbClr val="FF0000"/>
                </a:solidFill>
                <a:latin typeface="Meiryo UI" panose="020B0604030504040204" pitchFamily="50" charset="-128"/>
                <a:ea typeface="Meiryo UI" panose="020B0604030504040204" pitchFamily="50" charset="-128"/>
              </a:rPr>
              <a:t>や文化について体験的に理解を</a:t>
            </a:r>
            <a:r>
              <a:rPr lang="ja-JP" altLang="en-US" sz="2600" b="1" u="sng" dirty="0" smtClean="0">
                <a:solidFill>
                  <a:srgbClr val="FF0000"/>
                </a:solidFill>
                <a:latin typeface="Meiryo UI" panose="020B0604030504040204" pitchFamily="50" charset="-128"/>
                <a:ea typeface="Meiryo UI" panose="020B0604030504040204" pitchFamily="50" charset="-128"/>
              </a:rPr>
              <a:t>深め</a:t>
            </a:r>
            <a:r>
              <a:rPr lang="ja-JP" altLang="en-US" sz="2600" b="1" dirty="0" smtClean="0">
                <a:solidFill>
                  <a:srgbClr val="FF0000"/>
                </a:solidFill>
                <a:latin typeface="Meiryo UI" panose="020B0604030504040204" pitchFamily="50" charset="-128"/>
                <a:ea typeface="Meiryo UI" panose="020B0604030504040204" pitchFamily="50" charset="-128"/>
              </a:rPr>
              <a:t>、</a:t>
            </a:r>
            <a:r>
              <a:rPr lang="ja-JP" altLang="en-US" sz="2600" b="1" u="sng" dirty="0" smtClean="0">
                <a:solidFill>
                  <a:srgbClr val="000066"/>
                </a:solidFill>
                <a:latin typeface="Meiryo UI" panose="020B0604030504040204" pitchFamily="50" charset="-128"/>
                <a:ea typeface="Meiryo UI" panose="020B0604030504040204" pitchFamily="50" charset="-128"/>
              </a:rPr>
              <a:t>日本語</a:t>
            </a:r>
            <a:r>
              <a:rPr lang="ja-JP" altLang="en-US" sz="2600" b="1" u="sng" dirty="0">
                <a:solidFill>
                  <a:srgbClr val="000066"/>
                </a:solidFill>
                <a:latin typeface="Meiryo UI" panose="020B0604030504040204" pitchFamily="50" charset="-128"/>
                <a:ea typeface="Meiryo UI" panose="020B0604030504040204" pitchFamily="50" charset="-128"/>
              </a:rPr>
              <a:t>と</a:t>
            </a:r>
            <a:r>
              <a:rPr lang="ja-JP" altLang="en-US" sz="2600" b="1" u="sng" dirty="0" smtClean="0">
                <a:solidFill>
                  <a:srgbClr val="000066"/>
                </a:solidFill>
                <a:latin typeface="Meiryo UI" panose="020B0604030504040204" pitchFamily="50" charset="-128"/>
                <a:ea typeface="Meiryo UI" panose="020B0604030504040204" pitchFamily="50" charset="-128"/>
              </a:rPr>
              <a:t>外国語と</a:t>
            </a:r>
            <a:r>
              <a:rPr lang="ja-JP" altLang="en-US" sz="2600" b="1" u="sng" dirty="0">
                <a:solidFill>
                  <a:srgbClr val="000066"/>
                </a:solidFill>
                <a:latin typeface="Meiryo UI" panose="020B0604030504040204" pitchFamily="50" charset="-128"/>
                <a:ea typeface="Meiryo UI" panose="020B0604030504040204" pitchFamily="50" charset="-128"/>
              </a:rPr>
              <a:t>の</a:t>
            </a:r>
            <a:r>
              <a:rPr lang="ja-JP" altLang="en-US" sz="2600" b="1" u="sng" dirty="0">
                <a:solidFill>
                  <a:srgbClr val="FF0000"/>
                </a:solidFill>
                <a:latin typeface="Meiryo UI" panose="020B0604030504040204" pitchFamily="50" charset="-128"/>
                <a:ea typeface="Meiryo UI" panose="020B0604030504040204" pitchFamily="50" charset="-128"/>
              </a:rPr>
              <a:t>音声</a:t>
            </a:r>
            <a:r>
              <a:rPr lang="ja-JP" altLang="en-US" sz="2600" b="1" u="sng" dirty="0">
                <a:solidFill>
                  <a:srgbClr val="000066"/>
                </a:solidFill>
                <a:latin typeface="Meiryo UI" panose="020B0604030504040204" pitchFamily="50" charset="-128"/>
                <a:ea typeface="Meiryo UI" panose="020B0604030504040204" pitchFamily="50" charset="-128"/>
              </a:rPr>
              <a:t>の違い等に気付く</a:t>
            </a:r>
            <a:r>
              <a:rPr lang="ja-JP" altLang="en-US" sz="2600" dirty="0">
                <a:solidFill>
                  <a:srgbClr val="000066"/>
                </a:solidFill>
                <a:latin typeface="Meiryo UI" panose="020B0604030504040204" pitchFamily="50" charset="-128"/>
                <a:ea typeface="Meiryo UI" panose="020B0604030504040204" pitchFamily="50" charset="-128"/>
              </a:rPr>
              <a:t>ととも</a:t>
            </a:r>
            <a:r>
              <a:rPr lang="ja-JP" altLang="en-US" sz="2600" dirty="0" smtClean="0">
                <a:solidFill>
                  <a:srgbClr val="000066"/>
                </a:solidFill>
                <a:latin typeface="Meiryo UI" panose="020B0604030504040204" pitchFamily="50" charset="-128"/>
                <a:ea typeface="Meiryo UI" panose="020B0604030504040204" pitchFamily="50" charset="-128"/>
              </a:rPr>
              <a:t>に、</a:t>
            </a:r>
            <a:r>
              <a:rPr lang="ja-JP" altLang="en-US" sz="2600" b="1" u="sng" dirty="0" smtClean="0">
                <a:solidFill>
                  <a:srgbClr val="FF0000"/>
                </a:solidFill>
                <a:latin typeface="Meiryo UI" panose="020B0604030504040204" pitchFamily="50" charset="-128"/>
                <a:ea typeface="Meiryo UI" panose="020B0604030504040204" pitchFamily="50" charset="-128"/>
              </a:rPr>
              <a:t>外国語</a:t>
            </a:r>
            <a:r>
              <a:rPr lang="ja-JP" altLang="en-US" sz="2600" b="1" u="sng" dirty="0">
                <a:solidFill>
                  <a:srgbClr val="FF0000"/>
                </a:solidFill>
                <a:latin typeface="Meiryo UI" panose="020B0604030504040204" pitchFamily="50" charset="-128"/>
                <a:ea typeface="Meiryo UI" panose="020B0604030504040204" pitchFamily="50" charset="-128"/>
              </a:rPr>
              <a:t>の音声や基本的な表現に</a:t>
            </a:r>
            <a:r>
              <a:rPr lang="ja-JP" altLang="en-US" sz="2600" b="1" u="sng" dirty="0" smtClean="0">
                <a:solidFill>
                  <a:srgbClr val="FF0000"/>
                </a:solidFill>
                <a:latin typeface="Meiryo UI" panose="020B0604030504040204" pitchFamily="50" charset="-128"/>
                <a:ea typeface="Meiryo UI" panose="020B0604030504040204" pitchFamily="50" charset="-128"/>
              </a:rPr>
              <a:t>慣れ親しむ</a:t>
            </a:r>
            <a:r>
              <a:rPr lang="ja-JP" altLang="en-US" sz="2600" dirty="0">
                <a:latin typeface="Meiryo UI" panose="020B0604030504040204" pitchFamily="50" charset="-128"/>
                <a:ea typeface="Meiryo UI" panose="020B0604030504040204" pitchFamily="50" charset="-128"/>
              </a:rPr>
              <a:t>ようにする。</a:t>
            </a:r>
            <a:endParaRPr lang="en-US" altLang="ja-JP" sz="2600" dirty="0">
              <a:latin typeface="Meiryo UI" panose="020B0604030504040204" pitchFamily="50" charset="-128"/>
              <a:ea typeface="Meiryo UI" panose="020B0604030504040204" pitchFamily="50" charset="-128"/>
            </a:endParaRPr>
          </a:p>
        </p:txBody>
      </p:sp>
      <p:sp>
        <p:nvSpPr>
          <p:cNvPr id="5" name="タイトル 1"/>
          <p:cNvSpPr>
            <a:spLocks noGrp="1"/>
          </p:cNvSpPr>
          <p:nvPr>
            <p:ph type="title"/>
          </p:nvPr>
        </p:nvSpPr>
        <p:spPr>
          <a:xfrm>
            <a:off x="457200" y="274638"/>
            <a:ext cx="8229600" cy="1143000"/>
          </a:xfrm>
        </p:spPr>
        <p:txBody>
          <a:bodyPr>
            <a:normAutofit/>
          </a:bodyPr>
          <a:lstStyle/>
          <a:p>
            <a:r>
              <a:rPr lang="ja-JP" altLang="en-US" dirty="0" smtClean="0"/>
              <a:t>学習</a:t>
            </a:r>
            <a:r>
              <a:rPr lang="ja-JP" altLang="en-US" dirty="0"/>
              <a:t>指導要領改訂</a:t>
            </a:r>
            <a:r>
              <a:rPr lang="ja-JP" altLang="en-US" dirty="0" smtClean="0"/>
              <a:t>の要点（参考）</a:t>
            </a:r>
            <a:endParaRPr kumimoji="1" lang="ja-JP" altLang="en-US" dirty="0"/>
          </a:p>
        </p:txBody>
      </p:sp>
      <p:sp>
        <p:nvSpPr>
          <p:cNvPr id="4" name="スライド番号プレースホルダー 3"/>
          <p:cNvSpPr>
            <a:spLocks noGrp="1"/>
          </p:cNvSpPr>
          <p:nvPr>
            <p:ph type="sldNum" sz="quarter" idx="12"/>
          </p:nvPr>
        </p:nvSpPr>
        <p:spPr>
          <a:xfrm>
            <a:off x="6553200" y="6356350"/>
            <a:ext cx="2133600" cy="365125"/>
          </a:xfrm>
        </p:spPr>
        <p:txBody>
          <a:bodyPr/>
          <a:lstStyle/>
          <a:p>
            <a:fld id="{61B69519-1A5F-45B4-A694-5D6CA04D889B}" type="slidenum">
              <a:rPr kumimoji="1" lang="ja-JP" altLang="en-US" smtClean="0"/>
              <a:t>12</a:t>
            </a:fld>
            <a:endParaRPr kumimoji="1" lang="ja-JP" altLang="en-US"/>
          </a:p>
        </p:txBody>
      </p:sp>
    </p:spTree>
    <p:extLst>
      <p:ext uri="{BB962C8B-B14F-4D97-AF65-F5344CB8AC3E}">
        <p14:creationId xmlns:p14="http://schemas.microsoft.com/office/powerpoint/2010/main" val="13998160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1240160"/>
            <a:ext cx="8435280" cy="5069160"/>
          </a:xfrm>
        </p:spPr>
        <p:txBody>
          <a:bodyPr>
            <a:noAutofit/>
          </a:bodyPr>
          <a:lstStyle/>
          <a:p>
            <a:pPr marL="0" indent="0">
              <a:buNone/>
            </a:pPr>
            <a:r>
              <a:rPr lang="ja-JP" altLang="en-US" b="1" dirty="0" smtClean="0">
                <a:latin typeface="Meiryo UI" panose="020B0604030504040204" pitchFamily="50" charset="-128"/>
                <a:ea typeface="Meiryo UI" panose="020B0604030504040204" pitchFamily="50" charset="-128"/>
              </a:rPr>
              <a:t>資質・能力「思考力・判断力・表現力等」</a:t>
            </a:r>
            <a:endParaRPr lang="en-US" altLang="ja-JP" b="1" dirty="0" smtClean="0">
              <a:latin typeface="Meiryo UI" panose="020B0604030504040204" pitchFamily="50" charset="-128"/>
              <a:ea typeface="Meiryo UI" panose="020B0604030504040204" pitchFamily="50" charset="-128"/>
            </a:endParaRPr>
          </a:p>
          <a:p>
            <a:pPr marL="0" indent="0">
              <a:buNone/>
            </a:pPr>
            <a:r>
              <a:rPr lang="ja-JP" altLang="en-US" b="1" dirty="0" smtClean="0">
                <a:latin typeface="Meiryo UI" panose="020B0604030504040204" pitchFamily="50" charset="-128"/>
                <a:ea typeface="Meiryo UI" panose="020B0604030504040204" pitchFamily="50" charset="-128"/>
              </a:rPr>
              <a:t>第５・６</a:t>
            </a:r>
            <a:r>
              <a:rPr lang="ja-JP" altLang="en-US" b="1" dirty="0">
                <a:latin typeface="Meiryo UI" panose="020B0604030504040204" pitchFamily="50" charset="-128"/>
                <a:ea typeface="Meiryo UI" panose="020B0604030504040204" pitchFamily="50" charset="-128"/>
              </a:rPr>
              <a:t>学年</a:t>
            </a:r>
            <a:r>
              <a:rPr lang="ja-JP" altLang="en-US" b="1" dirty="0" smtClean="0">
                <a:latin typeface="Meiryo UI" panose="020B0604030504040204" pitchFamily="50" charset="-128"/>
                <a:ea typeface="Meiryo UI" panose="020B0604030504040204" pitchFamily="50" charset="-128"/>
              </a:rPr>
              <a:t>外国語科</a:t>
            </a:r>
            <a:endParaRPr lang="en-US" altLang="ja-JP" b="1" dirty="0" smtClean="0">
              <a:latin typeface="Meiryo UI" panose="020B0604030504040204" pitchFamily="50" charset="-128"/>
              <a:ea typeface="Meiryo UI" panose="020B0604030504040204" pitchFamily="50" charset="-128"/>
            </a:endParaRPr>
          </a:p>
          <a:p>
            <a:pPr marL="0" indent="0">
              <a:buNone/>
            </a:pPr>
            <a:r>
              <a:rPr lang="en-US" altLang="ja-JP" sz="2800" dirty="0" smtClean="0">
                <a:latin typeface="Meiryo UI" panose="020B0604030504040204" pitchFamily="50" charset="-128"/>
                <a:ea typeface="Meiryo UI" panose="020B0604030504040204" pitchFamily="50" charset="-128"/>
              </a:rPr>
              <a:t>(</a:t>
            </a:r>
            <a:r>
              <a:rPr lang="en-US" altLang="ja-JP" sz="2800" dirty="0">
                <a:latin typeface="Meiryo UI" panose="020B0604030504040204" pitchFamily="50" charset="-128"/>
                <a:ea typeface="Meiryo UI" panose="020B0604030504040204" pitchFamily="50" charset="-128"/>
              </a:rPr>
              <a:t>2) </a:t>
            </a:r>
            <a:r>
              <a:rPr lang="ja-JP" altLang="en-US" sz="2800" b="1" u="sng" dirty="0">
                <a:solidFill>
                  <a:srgbClr val="FF0000"/>
                </a:solidFill>
                <a:latin typeface="Meiryo UI" panose="020B0604030504040204" pitchFamily="50" charset="-128"/>
                <a:ea typeface="Meiryo UI" panose="020B0604030504040204" pitchFamily="50" charset="-128"/>
              </a:rPr>
              <a:t>コミュニケーションを行う目的や</a:t>
            </a:r>
            <a:r>
              <a:rPr lang="ja-JP" altLang="en-US" sz="2800" b="1" u="sng" dirty="0" smtClean="0">
                <a:solidFill>
                  <a:srgbClr val="FF0000"/>
                </a:solidFill>
                <a:latin typeface="Meiryo UI" panose="020B0604030504040204" pitchFamily="50" charset="-128"/>
                <a:ea typeface="Meiryo UI" panose="020B0604030504040204" pitchFamily="50" charset="-128"/>
              </a:rPr>
              <a:t>場面、状況</a:t>
            </a:r>
            <a:r>
              <a:rPr lang="ja-JP" altLang="en-US" sz="2800" b="1" u="sng" dirty="0">
                <a:solidFill>
                  <a:srgbClr val="FF0000"/>
                </a:solidFill>
                <a:latin typeface="Meiryo UI" panose="020B0604030504040204" pitchFamily="50" charset="-128"/>
                <a:ea typeface="Meiryo UI" panose="020B0604030504040204" pitchFamily="50" charset="-128"/>
              </a:rPr>
              <a:t>などに</a:t>
            </a:r>
            <a:r>
              <a:rPr lang="ja-JP" altLang="en-US" sz="2800" b="1" u="sng" dirty="0" smtClean="0">
                <a:solidFill>
                  <a:srgbClr val="FF0000"/>
                </a:solidFill>
                <a:latin typeface="Meiryo UI" panose="020B0604030504040204" pitchFamily="50" charset="-128"/>
                <a:ea typeface="Meiryo UI" panose="020B0604030504040204" pitchFamily="50" charset="-128"/>
              </a:rPr>
              <a:t>応じて</a:t>
            </a:r>
            <a:r>
              <a:rPr lang="ja-JP" altLang="en-US" sz="2800" b="1" dirty="0" smtClean="0">
                <a:solidFill>
                  <a:srgbClr val="FF0000"/>
                </a:solidFill>
                <a:latin typeface="Meiryo UI" panose="020B0604030504040204" pitchFamily="50" charset="-128"/>
                <a:ea typeface="Meiryo UI" panose="020B0604030504040204" pitchFamily="50" charset="-128"/>
              </a:rPr>
              <a:t>、</a:t>
            </a:r>
            <a:r>
              <a:rPr lang="ja-JP" altLang="en-US" sz="2800" b="1" u="sng" dirty="0" smtClean="0">
                <a:solidFill>
                  <a:srgbClr val="003760"/>
                </a:solidFill>
                <a:latin typeface="Meiryo UI" panose="020B0604030504040204" pitchFamily="50" charset="-128"/>
                <a:ea typeface="Meiryo UI" panose="020B0604030504040204" pitchFamily="50" charset="-128"/>
              </a:rPr>
              <a:t>身近</a:t>
            </a:r>
            <a:r>
              <a:rPr lang="ja-JP" altLang="en-US" sz="2800" b="1" u="sng" dirty="0">
                <a:solidFill>
                  <a:srgbClr val="003760"/>
                </a:solidFill>
                <a:latin typeface="Meiryo UI" panose="020B0604030504040204" pitchFamily="50" charset="-128"/>
                <a:ea typeface="Meiryo UI" panose="020B0604030504040204" pitchFamily="50" charset="-128"/>
              </a:rPr>
              <a:t>で簡単な</a:t>
            </a:r>
            <a:r>
              <a:rPr lang="ja-JP" altLang="en-US" sz="2800" b="1" u="sng" dirty="0" smtClean="0">
                <a:solidFill>
                  <a:srgbClr val="003760"/>
                </a:solidFill>
                <a:latin typeface="Meiryo UI" panose="020B0604030504040204" pitchFamily="50" charset="-128"/>
                <a:ea typeface="Meiryo UI" panose="020B0604030504040204" pitchFamily="50" charset="-128"/>
              </a:rPr>
              <a:t>事柄</a:t>
            </a:r>
            <a:r>
              <a:rPr lang="ja-JP" altLang="en-US" sz="2800" dirty="0">
                <a:solidFill>
                  <a:srgbClr val="003760"/>
                </a:solidFill>
                <a:latin typeface="Meiryo UI" panose="020B0604030504040204" pitchFamily="50" charset="-128"/>
                <a:ea typeface="Meiryo UI" panose="020B0604030504040204" pitchFamily="50" charset="-128"/>
              </a:rPr>
              <a:t>に</a:t>
            </a:r>
            <a:r>
              <a:rPr lang="ja-JP" altLang="en-US" sz="2800" dirty="0" smtClean="0">
                <a:solidFill>
                  <a:srgbClr val="003760"/>
                </a:solidFill>
                <a:latin typeface="Meiryo UI" panose="020B0604030504040204" pitchFamily="50" charset="-128"/>
                <a:ea typeface="Meiryo UI" panose="020B0604030504040204" pitchFamily="50" charset="-128"/>
              </a:rPr>
              <a:t>ついて、聞いたり</a:t>
            </a:r>
            <a:r>
              <a:rPr lang="ja-JP" altLang="en-US" sz="2800" dirty="0">
                <a:solidFill>
                  <a:srgbClr val="003760"/>
                </a:solidFill>
                <a:latin typeface="Meiryo UI" panose="020B0604030504040204" pitchFamily="50" charset="-128"/>
                <a:ea typeface="Meiryo UI" panose="020B0604030504040204" pitchFamily="50" charset="-128"/>
              </a:rPr>
              <a:t>話したりする</a:t>
            </a:r>
            <a:r>
              <a:rPr lang="ja-JP" altLang="en-US" sz="2800" dirty="0">
                <a:latin typeface="Meiryo UI" panose="020B0604030504040204" pitchFamily="50" charset="-128"/>
                <a:ea typeface="Meiryo UI" panose="020B0604030504040204" pitchFamily="50" charset="-128"/>
              </a:rPr>
              <a:t>ととも</a:t>
            </a:r>
            <a:r>
              <a:rPr lang="ja-JP" altLang="en-US" sz="2800" dirty="0" smtClean="0">
                <a:latin typeface="Meiryo UI" panose="020B0604030504040204" pitchFamily="50" charset="-128"/>
                <a:ea typeface="Meiryo UI" panose="020B0604030504040204" pitchFamily="50" charset="-128"/>
              </a:rPr>
              <a:t>に、</a:t>
            </a:r>
            <a:r>
              <a:rPr lang="ja-JP" altLang="en-US" sz="2800" b="1" u="sng" dirty="0" smtClean="0">
                <a:solidFill>
                  <a:srgbClr val="FF0000"/>
                </a:solidFill>
                <a:latin typeface="Meiryo UI" panose="020B0604030504040204" pitchFamily="50" charset="-128"/>
                <a:ea typeface="Meiryo UI" panose="020B0604030504040204" pitchFamily="50" charset="-128"/>
              </a:rPr>
              <a:t>音声</a:t>
            </a:r>
            <a:r>
              <a:rPr lang="ja-JP" altLang="en-US" sz="2800" b="1" u="sng" dirty="0">
                <a:solidFill>
                  <a:srgbClr val="FF0000"/>
                </a:solidFill>
                <a:latin typeface="Meiryo UI" panose="020B0604030504040204" pitchFamily="50" charset="-128"/>
                <a:ea typeface="Meiryo UI" panose="020B0604030504040204" pitchFamily="50" charset="-128"/>
              </a:rPr>
              <a:t>で十分に慣れ親しんだ</a:t>
            </a:r>
            <a:r>
              <a:rPr lang="ja-JP" altLang="en-US" sz="2800" b="1" u="sng" dirty="0" smtClean="0">
                <a:solidFill>
                  <a:srgbClr val="FF0000"/>
                </a:solidFill>
                <a:latin typeface="Meiryo UI" panose="020B0604030504040204" pitchFamily="50" charset="-128"/>
                <a:ea typeface="Meiryo UI" panose="020B0604030504040204" pitchFamily="50" charset="-128"/>
              </a:rPr>
              <a:t>外国語</a:t>
            </a:r>
            <a:r>
              <a:rPr lang="ja-JP" altLang="en-US" sz="2800" b="1" u="sng" dirty="0">
                <a:solidFill>
                  <a:srgbClr val="FF0000"/>
                </a:solidFill>
                <a:latin typeface="Meiryo UI" panose="020B0604030504040204" pitchFamily="50" charset="-128"/>
                <a:ea typeface="Meiryo UI" panose="020B0604030504040204" pitchFamily="50" charset="-128"/>
              </a:rPr>
              <a:t>の語彙や基本的な表現を推測しながら</a:t>
            </a:r>
            <a:r>
              <a:rPr lang="ja-JP" altLang="en-US" sz="2800" b="1" u="sng" dirty="0" smtClean="0">
                <a:solidFill>
                  <a:srgbClr val="FF0000"/>
                </a:solidFill>
                <a:latin typeface="Meiryo UI" panose="020B0604030504040204" pitchFamily="50" charset="-128"/>
                <a:ea typeface="Meiryo UI" panose="020B0604030504040204" pitchFamily="50" charset="-128"/>
              </a:rPr>
              <a:t>読んだり、語順</a:t>
            </a:r>
            <a:r>
              <a:rPr lang="ja-JP" altLang="en-US" sz="2800" b="1" u="sng" dirty="0">
                <a:solidFill>
                  <a:srgbClr val="FF0000"/>
                </a:solidFill>
                <a:latin typeface="Meiryo UI" panose="020B0604030504040204" pitchFamily="50" charset="-128"/>
                <a:ea typeface="Meiryo UI" panose="020B0604030504040204" pitchFamily="50" charset="-128"/>
              </a:rPr>
              <a:t>を意識しながら</a:t>
            </a:r>
            <a:r>
              <a:rPr lang="ja-JP" altLang="en-US" sz="2800" b="1" u="sng" dirty="0" smtClean="0">
                <a:solidFill>
                  <a:srgbClr val="FF0000"/>
                </a:solidFill>
                <a:latin typeface="Meiryo UI" panose="020B0604030504040204" pitchFamily="50" charset="-128"/>
                <a:ea typeface="Meiryo UI" panose="020B0604030504040204" pitchFamily="50" charset="-128"/>
              </a:rPr>
              <a:t>書いたり</a:t>
            </a:r>
            <a:r>
              <a:rPr lang="ja-JP" altLang="en-US" sz="2800" dirty="0" smtClean="0">
                <a:latin typeface="Meiryo UI" panose="020B0604030504040204" pitchFamily="50" charset="-128"/>
                <a:ea typeface="Meiryo UI" panose="020B0604030504040204" pitchFamily="50" charset="-128"/>
              </a:rPr>
              <a:t>して、自分</a:t>
            </a:r>
            <a:r>
              <a:rPr lang="ja-JP" altLang="en-US" sz="2800" dirty="0">
                <a:latin typeface="Meiryo UI" panose="020B0604030504040204" pitchFamily="50" charset="-128"/>
                <a:ea typeface="Meiryo UI" panose="020B0604030504040204" pitchFamily="50" charset="-128"/>
              </a:rPr>
              <a:t>の考えや気持ちなどを</a:t>
            </a:r>
            <a:r>
              <a:rPr lang="ja-JP" altLang="en-US" sz="2800" b="1" u="sng" dirty="0">
                <a:solidFill>
                  <a:srgbClr val="FF0000"/>
                </a:solidFill>
                <a:latin typeface="Meiryo UI" panose="020B0604030504040204" pitchFamily="50" charset="-128"/>
                <a:ea typeface="Meiryo UI" panose="020B0604030504040204" pitchFamily="50" charset="-128"/>
              </a:rPr>
              <a:t>伝え合う</a:t>
            </a:r>
            <a:r>
              <a:rPr lang="ja-JP" altLang="en-US" sz="2800" u="sng" dirty="0">
                <a:solidFill>
                  <a:srgbClr val="FF0000"/>
                </a:solidFill>
                <a:latin typeface="Meiryo UI" panose="020B0604030504040204" pitchFamily="50" charset="-128"/>
                <a:ea typeface="Meiryo UI" panose="020B0604030504040204" pitchFamily="50" charset="-128"/>
              </a:rPr>
              <a:t>ことができる</a:t>
            </a:r>
            <a:r>
              <a:rPr lang="ja-JP" altLang="en-US" sz="2800" b="1" u="sng" dirty="0">
                <a:solidFill>
                  <a:srgbClr val="FF0000"/>
                </a:solidFill>
                <a:latin typeface="Meiryo UI" panose="020B0604030504040204" pitchFamily="50" charset="-128"/>
                <a:ea typeface="Meiryo UI" panose="020B0604030504040204" pitchFamily="50" charset="-128"/>
              </a:rPr>
              <a:t>基礎的な力</a:t>
            </a:r>
            <a:r>
              <a:rPr lang="ja-JP" altLang="en-US" sz="2800" dirty="0">
                <a:latin typeface="Meiryo UI" panose="020B0604030504040204" pitchFamily="50" charset="-128"/>
                <a:ea typeface="Meiryo UI" panose="020B0604030504040204" pitchFamily="50" charset="-128"/>
              </a:rPr>
              <a:t>を養う</a:t>
            </a:r>
            <a:r>
              <a:rPr lang="ja-JP" altLang="en-US" sz="2800" dirty="0" smtClean="0">
                <a:latin typeface="Meiryo UI" panose="020B0604030504040204" pitchFamily="50" charset="-128"/>
                <a:ea typeface="Meiryo UI" panose="020B0604030504040204" pitchFamily="50" charset="-128"/>
              </a:rPr>
              <a:t>。</a:t>
            </a:r>
            <a:endParaRPr lang="en-US" altLang="ja-JP" sz="2800" dirty="0" smtClean="0">
              <a:latin typeface="Meiryo UI" panose="020B0604030504040204" pitchFamily="50" charset="-128"/>
              <a:ea typeface="Meiryo UI" panose="020B0604030504040204" pitchFamily="50" charset="-128"/>
            </a:endParaRPr>
          </a:p>
          <a:p>
            <a:pPr marL="0" indent="0">
              <a:buNone/>
            </a:pPr>
            <a:r>
              <a:rPr lang="ja-JP" altLang="en-US" b="1" dirty="0" smtClean="0">
                <a:latin typeface="Meiryo UI" panose="020B0604030504040204" pitchFamily="50" charset="-128"/>
                <a:ea typeface="Meiryo UI" panose="020B0604030504040204" pitchFamily="50" charset="-128"/>
              </a:rPr>
              <a:t>第３・４</a:t>
            </a:r>
            <a:r>
              <a:rPr lang="ja-JP" altLang="en-US" b="1" dirty="0">
                <a:latin typeface="Meiryo UI" panose="020B0604030504040204" pitchFamily="50" charset="-128"/>
                <a:ea typeface="Meiryo UI" panose="020B0604030504040204" pitchFamily="50" charset="-128"/>
              </a:rPr>
              <a:t>学年</a:t>
            </a:r>
            <a:r>
              <a:rPr lang="ja-JP" altLang="en-US" b="1" dirty="0" smtClean="0">
                <a:latin typeface="Meiryo UI" panose="020B0604030504040204" pitchFamily="50" charset="-128"/>
                <a:ea typeface="Meiryo UI" panose="020B0604030504040204" pitchFamily="50" charset="-128"/>
              </a:rPr>
              <a:t>外国語活動</a:t>
            </a:r>
            <a:endParaRPr lang="en-US" altLang="ja-JP" b="1" dirty="0" smtClean="0">
              <a:latin typeface="Meiryo UI" panose="020B0604030504040204" pitchFamily="50" charset="-128"/>
              <a:ea typeface="Meiryo UI" panose="020B0604030504040204" pitchFamily="50" charset="-128"/>
            </a:endParaRPr>
          </a:p>
          <a:p>
            <a:pPr marL="0" indent="0">
              <a:buNone/>
            </a:pPr>
            <a:r>
              <a:rPr lang="en-US" altLang="ja-JP" sz="2800" dirty="0">
                <a:latin typeface="Meiryo UI" panose="020B0604030504040204" pitchFamily="50" charset="-128"/>
                <a:ea typeface="Meiryo UI" panose="020B0604030504040204" pitchFamily="50" charset="-128"/>
              </a:rPr>
              <a:t>(2) </a:t>
            </a:r>
            <a:r>
              <a:rPr lang="ja-JP" altLang="en-US" sz="2800" b="1" u="sng" dirty="0">
                <a:solidFill>
                  <a:srgbClr val="003760"/>
                </a:solidFill>
                <a:latin typeface="Meiryo UI" panose="020B0604030504040204" pitchFamily="50" charset="-128"/>
                <a:ea typeface="Meiryo UI" panose="020B0604030504040204" pitchFamily="50" charset="-128"/>
              </a:rPr>
              <a:t>身近で簡単な事柄</a:t>
            </a:r>
            <a:r>
              <a:rPr lang="ja-JP" altLang="en-US" sz="2800" dirty="0">
                <a:solidFill>
                  <a:srgbClr val="003760"/>
                </a:solidFill>
                <a:latin typeface="Meiryo UI" panose="020B0604030504040204" pitchFamily="50" charset="-128"/>
                <a:ea typeface="Meiryo UI" panose="020B0604030504040204" pitchFamily="50" charset="-128"/>
              </a:rPr>
              <a:t>に</a:t>
            </a:r>
            <a:r>
              <a:rPr lang="ja-JP" altLang="en-US" sz="2800" dirty="0" smtClean="0">
                <a:solidFill>
                  <a:srgbClr val="003760"/>
                </a:solidFill>
                <a:latin typeface="Meiryo UI" panose="020B0604030504040204" pitchFamily="50" charset="-128"/>
                <a:ea typeface="Meiryo UI" panose="020B0604030504040204" pitchFamily="50" charset="-128"/>
              </a:rPr>
              <a:t>ついて、外国語</a:t>
            </a:r>
            <a:r>
              <a:rPr lang="ja-JP" altLang="en-US" sz="2800" dirty="0">
                <a:solidFill>
                  <a:srgbClr val="003760"/>
                </a:solidFill>
                <a:latin typeface="Meiryo UI" panose="020B0604030504040204" pitchFamily="50" charset="-128"/>
                <a:ea typeface="Meiryo UI" panose="020B0604030504040204" pitchFamily="50" charset="-128"/>
              </a:rPr>
              <a:t>で聞いたり話したりして</a:t>
            </a:r>
            <a:r>
              <a:rPr lang="ja-JP" altLang="en-US" sz="2800" dirty="0">
                <a:latin typeface="Meiryo UI" panose="020B0604030504040204" pitchFamily="50" charset="-128"/>
                <a:ea typeface="Meiryo UI" panose="020B0604030504040204" pitchFamily="50" charset="-128"/>
              </a:rPr>
              <a:t>自分の</a:t>
            </a:r>
            <a:r>
              <a:rPr lang="ja-JP" altLang="en-US" sz="2800" dirty="0" smtClean="0">
                <a:latin typeface="Meiryo UI" panose="020B0604030504040204" pitchFamily="50" charset="-128"/>
                <a:ea typeface="Meiryo UI" panose="020B0604030504040204" pitchFamily="50" charset="-128"/>
              </a:rPr>
              <a:t>考えや気持ち</a:t>
            </a:r>
            <a:r>
              <a:rPr lang="ja-JP" altLang="en-US" sz="2800" dirty="0">
                <a:latin typeface="Meiryo UI" panose="020B0604030504040204" pitchFamily="50" charset="-128"/>
                <a:ea typeface="Meiryo UI" panose="020B0604030504040204" pitchFamily="50" charset="-128"/>
              </a:rPr>
              <a:t>などを</a:t>
            </a:r>
            <a:r>
              <a:rPr lang="ja-JP" altLang="en-US" sz="2800" b="1" u="sng" dirty="0">
                <a:solidFill>
                  <a:srgbClr val="FF0000"/>
                </a:solidFill>
                <a:latin typeface="Meiryo UI" panose="020B0604030504040204" pitchFamily="50" charset="-128"/>
                <a:ea typeface="Meiryo UI" panose="020B0604030504040204" pitchFamily="50" charset="-128"/>
              </a:rPr>
              <a:t>伝え合う力</a:t>
            </a:r>
            <a:r>
              <a:rPr lang="ja-JP" altLang="en-US" sz="2800" u="sng" dirty="0">
                <a:solidFill>
                  <a:srgbClr val="FF0000"/>
                </a:solidFill>
                <a:latin typeface="Meiryo UI" panose="020B0604030504040204" pitchFamily="50" charset="-128"/>
                <a:ea typeface="Meiryo UI" panose="020B0604030504040204" pitchFamily="50" charset="-128"/>
              </a:rPr>
              <a:t>の</a:t>
            </a:r>
            <a:r>
              <a:rPr lang="ja-JP" altLang="en-US" sz="2800" b="1" u="sng" dirty="0">
                <a:solidFill>
                  <a:srgbClr val="FF0000"/>
                </a:solidFill>
                <a:latin typeface="Meiryo UI" panose="020B0604030504040204" pitchFamily="50" charset="-128"/>
                <a:ea typeface="Meiryo UI" panose="020B0604030504040204" pitchFamily="50" charset="-128"/>
              </a:rPr>
              <a:t>素地</a:t>
            </a:r>
            <a:r>
              <a:rPr lang="ja-JP" altLang="en-US" sz="2800" dirty="0">
                <a:latin typeface="Meiryo UI" panose="020B0604030504040204" pitchFamily="50" charset="-128"/>
                <a:ea typeface="Meiryo UI" panose="020B0604030504040204" pitchFamily="50" charset="-128"/>
              </a:rPr>
              <a:t>を養う。</a:t>
            </a:r>
            <a:endParaRPr lang="en-US" altLang="ja-JP" sz="2800" dirty="0">
              <a:latin typeface="Meiryo UI" panose="020B0604030504040204" pitchFamily="50" charset="-128"/>
              <a:ea typeface="Meiryo UI" panose="020B0604030504040204" pitchFamily="50" charset="-128"/>
            </a:endParaRPr>
          </a:p>
        </p:txBody>
      </p:sp>
      <p:sp>
        <p:nvSpPr>
          <p:cNvPr id="5" name="タイトル 1"/>
          <p:cNvSpPr>
            <a:spLocks noGrp="1"/>
          </p:cNvSpPr>
          <p:nvPr>
            <p:ph type="title"/>
          </p:nvPr>
        </p:nvSpPr>
        <p:spPr>
          <a:xfrm>
            <a:off x="457200" y="274638"/>
            <a:ext cx="8229600" cy="1143000"/>
          </a:xfrm>
        </p:spPr>
        <p:txBody>
          <a:bodyPr>
            <a:normAutofit/>
          </a:bodyPr>
          <a:lstStyle/>
          <a:p>
            <a:r>
              <a:rPr lang="ja-JP" altLang="en-US" dirty="0" smtClean="0"/>
              <a:t>学習</a:t>
            </a:r>
            <a:r>
              <a:rPr lang="ja-JP" altLang="en-US" dirty="0"/>
              <a:t>指導要領改訂</a:t>
            </a:r>
            <a:r>
              <a:rPr lang="ja-JP" altLang="en-US" dirty="0" smtClean="0"/>
              <a:t>の要点（参考）</a:t>
            </a:r>
            <a:endParaRPr kumimoji="1" lang="ja-JP" altLang="en-US" dirty="0"/>
          </a:p>
        </p:txBody>
      </p:sp>
      <p:sp>
        <p:nvSpPr>
          <p:cNvPr id="4" name="スライド番号プレースホルダー 3"/>
          <p:cNvSpPr>
            <a:spLocks noGrp="1"/>
          </p:cNvSpPr>
          <p:nvPr>
            <p:ph type="sldNum" sz="quarter" idx="12"/>
          </p:nvPr>
        </p:nvSpPr>
        <p:spPr>
          <a:xfrm>
            <a:off x="6553200" y="6356350"/>
            <a:ext cx="2133600" cy="365125"/>
          </a:xfrm>
        </p:spPr>
        <p:txBody>
          <a:bodyPr/>
          <a:lstStyle/>
          <a:p>
            <a:fld id="{61B69519-1A5F-45B4-A694-5D6CA04D889B}" type="slidenum">
              <a:rPr kumimoji="1" lang="ja-JP" altLang="en-US" smtClean="0"/>
              <a:t>13</a:t>
            </a:fld>
            <a:endParaRPr kumimoji="1" lang="ja-JP" altLang="en-US"/>
          </a:p>
        </p:txBody>
      </p:sp>
    </p:spTree>
    <p:extLst>
      <p:ext uri="{BB962C8B-B14F-4D97-AF65-F5344CB8AC3E}">
        <p14:creationId xmlns:p14="http://schemas.microsoft.com/office/powerpoint/2010/main" val="25828080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1240160"/>
            <a:ext cx="8229600" cy="5069160"/>
          </a:xfrm>
        </p:spPr>
        <p:txBody>
          <a:bodyPr>
            <a:noAutofit/>
          </a:bodyPr>
          <a:lstStyle/>
          <a:p>
            <a:pPr marL="0" indent="0">
              <a:buNone/>
            </a:pPr>
            <a:r>
              <a:rPr lang="ja-JP" altLang="en-US" b="1" dirty="0" smtClean="0">
                <a:latin typeface="Meiryo UI" panose="020B0604030504040204" pitchFamily="50" charset="-128"/>
                <a:ea typeface="Meiryo UI" panose="020B0604030504040204" pitchFamily="50" charset="-128"/>
              </a:rPr>
              <a:t>資質・能力「学びに向かう力・人間性等」</a:t>
            </a:r>
            <a:endParaRPr lang="en-US" altLang="ja-JP" b="1" dirty="0" smtClean="0">
              <a:latin typeface="Meiryo UI" panose="020B0604030504040204" pitchFamily="50" charset="-128"/>
              <a:ea typeface="Meiryo UI" panose="020B0604030504040204" pitchFamily="50" charset="-128"/>
            </a:endParaRPr>
          </a:p>
          <a:p>
            <a:pPr marL="0" indent="0">
              <a:buNone/>
            </a:pPr>
            <a:r>
              <a:rPr lang="ja-JP" altLang="en-US" b="1" dirty="0" smtClean="0">
                <a:latin typeface="Meiryo UI" panose="020B0604030504040204" pitchFamily="50" charset="-128"/>
                <a:ea typeface="Meiryo UI" panose="020B0604030504040204" pitchFamily="50" charset="-128"/>
              </a:rPr>
              <a:t>第５・６</a:t>
            </a:r>
            <a:r>
              <a:rPr lang="ja-JP" altLang="en-US" b="1" dirty="0">
                <a:latin typeface="Meiryo UI" panose="020B0604030504040204" pitchFamily="50" charset="-128"/>
                <a:ea typeface="Meiryo UI" panose="020B0604030504040204" pitchFamily="50" charset="-128"/>
              </a:rPr>
              <a:t>学年</a:t>
            </a:r>
            <a:r>
              <a:rPr lang="ja-JP" altLang="en-US" b="1" dirty="0" smtClean="0">
                <a:latin typeface="Meiryo UI" panose="020B0604030504040204" pitchFamily="50" charset="-128"/>
                <a:ea typeface="Meiryo UI" panose="020B0604030504040204" pitchFamily="50" charset="-128"/>
              </a:rPr>
              <a:t>外国語科</a:t>
            </a:r>
            <a:endParaRPr lang="en-US" altLang="ja-JP" b="1" dirty="0" smtClean="0">
              <a:latin typeface="Meiryo UI" panose="020B0604030504040204" pitchFamily="50" charset="-128"/>
              <a:ea typeface="Meiryo UI" panose="020B0604030504040204" pitchFamily="50" charset="-128"/>
            </a:endParaRPr>
          </a:p>
          <a:p>
            <a:pPr marL="0" indent="0">
              <a:buNone/>
            </a:pPr>
            <a:r>
              <a:rPr lang="en-US" altLang="ja-JP" sz="2800" dirty="0" smtClean="0">
                <a:latin typeface="Meiryo UI" panose="020B0604030504040204" pitchFamily="50" charset="-128"/>
                <a:ea typeface="Meiryo UI" panose="020B0604030504040204" pitchFamily="50" charset="-128"/>
              </a:rPr>
              <a:t>(</a:t>
            </a:r>
            <a:r>
              <a:rPr lang="en-US" altLang="ja-JP" sz="2800" dirty="0">
                <a:latin typeface="Meiryo UI" panose="020B0604030504040204" pitchFamily="50" charset="-128"/>
                <a:ea typeface="Meiryo UI" panose="020B0604030504040204" pitchFamily="50" charset="-128"/>
              </a:rPr>
              <a:t>3) </a:t>
            </a:r>
            <a:r>
              <a:rPr lang="ja-JP" altLang="en-US" sz="2800" b="1" u="sng" dirty="0">
                <a:solidFill>
                  <a:srgbClr val="FF0000"/>
                </a:solidFill>
                <a:latin typeface="Meiryo UI" panose="020B0604030504040204" pitchFamily="50" charset="-128"/>
                <a:ea typeface="Meiryo UI" panose="020B0604030504040204" pitchFamily="50" charset="-128"/>
              </a:rPr>
              <a:t>外国語の背景にある文化</a:t>
            </a:r>
            <a:r>
              <a:rPr lang="ja-JP" altLang="en-US" sz="2800" u="sng" dirty="0">
                <a:solidFill>
                  <a:srgbClr val="FF0000"/>
                </a:solidFill>
                <a:latin typeface="Meiryo UI" panose="020B0604030504040204" pitchFamily="50" charset="-128"/>
                <a:ea typeface="Meiryo UI" panose="020B0604030504040204" pitchFamily="50" charset="-128"/>
              </a:rPr>
              <a:t>に対する理解</a:t>
            </a:r>
            <a:r>
              <a:rPr lang="ja-JP" altLang="en-US" sz="2800" dirty="0">
                <a:latin typeface="Meiryo UI" panose="020B0604030504040204" pitchFamily="50" charset="-128"/>
                <a:ea typeface="Meiryo UI" panose="020B0604030504040204" pitchFamily="50" charset="-128"/>
              </a:rPr>
              <a:t>を</a:t>
            </a:r>
            <a:r>
              <a:rPr lang="ja-JP" altLang="en-US" sz="2800" dirty="0" smtClean="0">
                <a:latin typeface="Meiryo UI" panose="020B0604030504040204" pitchFamily="50" charset="-128"/>
                <a:ea typeface="Meiryo UI" panose="020B0604030504040204" pitchFamily="50" charset="-128"/>
              </a:rPr>
              <a:t>深め、</a:t>
            </a:r>
            <a:r>
              <a:rPr lang="ja-JP" altLang="en-US" sz="2800" b="1" u="sng" dirty="0" smtClean="0">
                <a:solidFill>
                  <a:srgbClr val="FF0000"/>
                </a:solidFill>
                <a:latin typeface="Meiryo UI" panose="020B0604030504040204" pitchFamily="50" charset="-128"/>
                <a:ea typeface="Meiryo UI" panose="020B0604030504040204" pitchFamily="50" charset="-128"/>
              </a:rPr>
              <a:t>他者</a:t>
            </a:r>
            <a:r>
              <a:rPr lang="ja-JP" altLang="en-US" sz="2800" u="sng" dirty="0">
                <a:solidFill>
                  <a:srgbClr val="000066"/>
                </a:solidFill>
                <a:latin typeface="Meiryo UI" panose="020B0604030504040204" pitchFamily="50" charset="-128"/>
                <a:ea typeface="Meiryo UI" panose="020B0604030504040204" pitchFamily="50" charset="-128"/>
              </a:rPr>
              <a:t>に配慮</a:t>
            </a:r>
            <a:r>
              <a:rPr lang="ja-JP" altLang="en-US" sz="2800" u="sng" dirty="0" smtClean="0">
                <a:solidFill>
                  <a:srgbClr val="000066"/>
                </a:solidFill>
                <a:latin typeface="Meiryo UI" panose="020B0604030504040204" pitchFamily="50" charset="-128"/>
                <a:ea typeface="Meiryo UI" panose="020B0604030504040204" pitchFamily="50" charset="-128"/>
              </a:rPr>
              <a:t>しながら</a:t>
            </a:r>
            <a:r>
              <a:rPr lang="ja-JP" altLang="en-US" sz="2800" dirty="0" smtClean="0">
                <a:solidFill>
                  <a:srgbClr val="000066"/>
                </a:solidFill>
                <a:latin typeface="Meiryo UI" panose="020B0604030504040204" pitchFamily="50" charset="-128"/>
                <a:ea typeface="Meiryo UI" panose="020B0604030504040204" pitchFamily="50" charset="-128"/>
              </a:rPr>
              <a:t>、</a:t>
            </a:r>
            <a:r>
              <a:rPr lang="ja-JP" altLang="en-US" sz="2800" b="1" u="sng" dirty="0" smtClean="0">
                <a:solidFill>
                  <a:srgbClr val="003760"/>
                </a:solidFill>
                <a:latin typeface="Meiryo UI" panose="020B0604030504040204" pitchFamily="50" charset="-128"/>
                <a:ea typeface="Meiryo UI" panose="020B0604030504040204" pitchFamily="50" charset="-128"/>
              </a:rPr>
              <a:t>主体的に</a:t>
            </a:r>
            <a:r>
              <a:rPr lang="ja-JP" altLang="en-US" sz="2800" b="1" u="sng" dirty="0">
                <a:solidFill>
                  <a:srgbClr val="003760"/>
                </a:solidFill>
                <a:latin typeface="Meiryo UI" panose="020B0604030504040204" pitchFamily="50" charset="-128"/>
                <a:ea typeface="Meiryo UI" panose="020B0604030504040204" pitchFamily="50" charset="-128"/>
              </a:rPr>
              <a:t>外国語を用いてコミュニケーションを図ろうとする態度</a:t>
            </a:r>
            <a:r>
              <a:rPr lang="ja-JP" altLang="en-US" sz="2800" dirty="0">
                <a:latin typeface="Meiryo UI" panose="020B0604030504040204" pitchFamily="50" charset="-128"/>
                <a:ea typeface="Meiryo UI" panose="020B0604030504040204" pitchFamily="50" charset="-128"/>
              </a:rPr>
              <a:t>を養う</a:t>
            </a:r>
            <a:r>
              <a:rPr lang="ja-JP" altLang="en-US" sz="2800" dirty="0" smtClean="0">
                <a:latin typeface="Meiryo UI" panose="020B0604030504040204" pitchFamily="50" charset="-128"/>
                <a:ea typeface="Meiryo UI" panose="020B0604030504040204" pitchFamily="50" charset="-128"/>
              </a:rPr>
              <a:t>。</a:t>
            </a:r>
            <a:endParaRPr lang="en-US" altLang="ja-JP" sz="2800" dirty="0" smtClean="0">
              <a:latin typeface="Meiryo UI" panose="020B0604030504040204" pitchFamily="50" charset="-128"/>
              <a:ea typeface="Meiryo UI" panose="020B0604030504040204" pitchFamily="50" charset="-128"/>
            </a:endParaRPr>
          </a:p>
          <a:p>
            <a:pPr marL="0" indent="0">
              <a:buNone/>
            </a:pPr>
            <a:r>
              <a:rPr lang="ja-JP" altLang="en-US" b="1" dirty="0" smtClean="0">
                <a:latin typeface="Meiryo UI" panose="020B0604030504040204" pitchFamily="50" charset="-128"/>
                <a:ea typeface="Meiryo UI" panose="020B0604030504040204" pitchFamily="50" charset="-128"/>
              </a:rPr>
              <a:t>第３・４</a:t>
            </a:r>
            <a:r>
              <a:rPr lang="ja-JP" altLang="en-US" b="1" dirty="0">
                <a:latin typeface="Meiryo UI" panose="020B0604030504040204" pitchFamily="50" charset="-128"/>
                <a:ea typeface="Meiryo UI" panose="020B0604030504040204" pitchFamily="50" charset="-128"/>
              </a:rPr>
              <a:t>学年</a:t>
            </a:r>
            <a:r>
              <a:rPr lang="ja-JP" altLang="en-US" b="1" dirty="0" smtClean="0">
                <a:latin typeface="Meiryo UI" panose="020B0604030504040204" pitchFamily="50" charset="-128"/>
                <a:ea typeface="Meiryo UI" panose="020B0604030504040204" pitchFamily="50" charset="-128"/>
              </a:rPr>
              <a:t>外国語活動</a:t>
            </a:r>
            <a:endParaRPr lang="en-US" altLang="ja-JP" b="1" dirty="0" smtClean="0">
              <a:latin typeface="Meiryo UI" panose="020B0604030504040204" pitchFamily="50" charset="-128"/>
              <a:ea typeface="Meiryo UI" panose="020B0604030504040204" pitchFamily="50" charset="-128"/>
            </a:endParaRPr>
          </a:p>
          <a:p>
            <a:pPr marL="0" indent="0">
              <a:buNone/>
            </a:pPr>
            <a:r>
              <a:rPr lang="en-US" altLang="ja-JP" sz="2800" dirty="0">
                <a:latin typeface="Meiryo UI" panose="020B0604030504040204" pitchFamily="50" charset="-128"/>
                <a:ea typeface="Meiryo UI" panose="020B0604030504040204" pitchFamily="50" charset="-128"/>
              </a:rPr>
              <a:t>(3) </a:t>
            </a:r>
            <a:r>
              <a:rPr lang="ja-JP" altLang="en-US" sz="2800" dirty="0">
                <a:latin typeface="Meiryo UI" panose="020B0604030504040204" pitchFamily="50" charset="-128"/>
                <a:ea typeface="Meiryo UI" panose="020B0604030504040204" pitchFamily="50" charset="-128"/>
              </a:rPr>
              <a:t>外国語を</a:t>
            </a:r>
            <a:r>
              <a:rPr lang="ja-JP" altLang="en-US" sz="2800" dirty="0" smtClean="0">
                <a:latin typeface="Meiryo UI" panose="020B0604030504040204" pitchFamily="50" charset="-128"/>
                <a:ea typeface="Meiryo UI" panose="020B0604030504040204" pitchFamily="50" charset="-128"/>
              </a:rPr>
              <a:t>通して、</a:t>
            </a:r>
            <a:r>
              <a:rPr lang="ja-JP" altLang="en-US" sz="2800" b="1" u="sng" dirty="0" smtClean="0">
                <a:solidFill>
                  <a:srgbClr val="FF0000"/>
                </a:solidFill>
                <a:latin typeface="Meiryo UI" panose="020B0604030504040204" pitchFamily="50" charset="-128"/>
                <a:ea typeface="Meiryo UI" panose="020B0604030504040204" pitchFamily="50" charset="-128"/>
              </a:rPr>
              <a:t>言語</a:t>
            </a:r>
            <a:r>
              <a:rPr lang="ja-JP" altLang="en-US" sz="2800" u="sng" dirty="0">
                <a:solidFill>
                  <a:srgbClr val="FF0000"/>
                </a:solidFill>
                <a:latin typeface="Meiryo UI" panose="020B0604030504040204" pitchFamily="50" charset="-128"/>
                <a:ea typeface="Meiryo UI" panose="020B0604030504040204" pitchFamily="50" charset="-128"/>
              </a:rPr>
              <a:t>や</a:t>
            </a:r>
            <a:r>
              <a:rPr lang="ja-JP" altLang="en-US" sz="2800" b="1" u="sng" dirty="0">
                <a:solidFill>
                  <a:srgbClr val="FF0000"/>
                </a:solidFill>
                <a:latin typeface="Meiryo UI" panose="020B0604030504040204" pitchFamily="50" charset="-128"/>
                <a:ea typeface="Meiryo UI" panose="020B0604030504040204" pitchFamily="50" charset="-128"/>
              </a:rPr>
              <a:t>その背景にある文化</a:t>
            </a:r>
            <a:r>
              <a:rPr lang="ja-JP" altLang="en-US" sz="2800" u="sng" dirty="0">
                <a:solidFill>
                  <a:srgbClr val="FF0000"/>
                </a:solidFill>
                <a:latin typeface="Meiryo UI" panose="020B0604030504040204" pitchFamily="50" charset="-128"/>
                <a:ea typeface="Meiryo UI" panose="020B0604030504040204" pitchFamily="50" charset="-128"/>
              </a:rPr>
              <a:t>に対する理解</a:t>
            </a:r>
            <a:r>
              <a:rPr lang="ja-JP" altLang="en-US" sz="2800" dirty="0">
                <a:latin typeface="Meiryo UI" panose="020B0604030504040204" pitchFamily="50" charset="-128"/>
                <a:ea typeface="Meiryo UI" panose="020B0604030504040204" pitchFamily="50" charset="-128"/>
              </a:rPr>
              <a:t>を</a:t>
            </a:r>
            <a:r>
              <a:rPr lang="ja-JP" altLang="en-US" sz="2800" dirty="0" smtClean="0">
                <a:latin typeface="Meiryo UI" panose="020B0604030504040204" pitchFamily="50" charset="-128"/>
                <a:ea typeface="Meiryo UI" panose="020B0604030504040204" pitchFamily="50" charset="-128"/>
              </a:rPr>
              <a:t>深め、</a:t>
            </a:r>
            <a:r>
              <a:rPr lang="ja-JP" altLang="en-US" sz="2800" b="1" u="sng" dirty="0" smtClean="0">
                <a:solidFill>
                  <a:srgbClr val="FF0000"/>
                </a:solidFill>
                <a:latin typeface="Meiryo UI" panose="020B0604030504040204" pitchFamily="50" charset="-128"/>
                <a:ea typeface="Meiryo UI" panose="020B0604030504040204" pitchFamily="50" charset="-128"/>
              </a:rPr>
              <a:t>相手</a:t>
            </a:r>
            <a:r>
              <a:rPr lang="ja-JP" altLang="en-US" sz="2800" u="sng" dirty="0">
                <a:solidFill>
                  <a:srgbClr val="000066"/>
                </a:solidFill>
                <a:latin typeface="Meiryo UI" panose="020B0604030504040204" pitchFamily="50" charset="-128"/>
                <a:ea typeface="Meiryo UI" panose="020B0604030504040204" pitchFamily="50" charset="-128"/>
              </a:rPr>
              <a:t>に</a:t>
            </a:r>
            <a:r>
              <a:rPr lang="ja-JP" altLang="en-US" sz="2800" u="sng" dirty="0" smtClean="0">
                <a:solidFill>
                  <a:srgbClr val="000066"/>
                </a:solidFill>
                <a:latin typeface="Meiryo UI" panose="020B0604030504040204" pitchFamily="50" charset="-128"/>
                <a:ea typeface="Meiryo UI" panose="020B0604030504040204" pitchFamily="50" charset="-128"/>
              </a:rPr>
              <a:t>配慮しながら</a:t>
            </a:r>
            <a:r>
              <a:rPr lang="ja-JP" altLang="en-US" sz="2800" dirty="0" smtClean="0">
                <a:solidFill>
                  <a:srgbClr val="000066"/>
                </a:solidFill>
                <a:latin typeface="Meiryo UI" panose="020B0604030504040204" pitchFamily="50" charset="-128"/>
                <a:ea typeface="Meiryo UI" panose="020B0604030504040204" pitchFamily="50" charset="-128"/>
              </a:rPr>
              <a:t>、</a:t>
            </a:r>
            <a:r>
              <a:rPr lang="ja-JP" altLang="en-US" sz="2800" b="1" u="sng" dirty="0" smtClean="0">
                <a:solidFill>
                  <a:srgbClr val="003760"/>
                </a:solidFill>
                <a:latin typeface="Meiryo UI" panose="020B0604030504040204" pitchFamily="50" charset="-128"/>
                <a:ea typeface="Meiryo UI" panose="020B0604030504040204" pitchFamily="50" charset="-128"/>
              </a:rPr>
              <a:t>主体的</a:t>
            </a:r>
            <a:r>
              <a:rPr lang="ja-JP" altLang="en-US" sz="2800" b="1" u="sng" dirty="0">
                <a:solidFill>
                  <a:srgbClr val="003760"/>
                </a:solidFill>
                <a:latin typeface="Meiryo UI" panose="020B0604030504040204" pitchFamily="50" charset="-128"/>
                <a:ea typeface="Meiryo UI" panose="020B0604030504040204" pitchFamily="50" charset="-128"/>
              </a:rPr>
              <a:t>に外国語を用いてコミュニケーションを図ろうとする</a:t>
            </a:r>
            <a:r>
              <a:rPr lang="ja-JP" altLang="en-US" sz="2800" b="1" u="sng" dirty="0" smtClean="0">
                <a:solidFill>
                  <a:srgbClr val="003760"/>
                </a:solidFill>
                <a:latin typeface="Meiryo UI" panose="020B0604030504040204" pitchFamily="50" charset="-128"/>
                <a:ea typeface="Meiryo UI" panose="020B0604030504040204" pitchFamily="50" charset="-128"/>
              </a:rPr>
              <a:t>態度</a:t>
            </a:r>
            <a:r>
              <a:rPr lang="ja-JP" altLang="en-US" sz="2800" dirty="0" smtClean="0">
                <a:latin typeface="Meiryo UI" panose="020B0604030504040204" pitchFamily="50" charset="-128"/>
                <a:ea typeface="Meiryo UI" panose="020B0604030504040204" pitchFamily="50" charset="-128"/>
              </a:rPr>
              <a:t>を</a:t>
            </a:r>
            <a:r>
              <a:rPr lang="ja-JP" altLang="en-US" sz="2800" dirty="0">
                <a:latin typeface="Meiryo UI" panose="020B0604030504040204" pitchFamily="50" charset="-128"/>
                <a:ea typeface="Meiryo UI" panose="020B0604030504040204" pitchFamily="50" charset="-128"/>
              </a:rPr>
              <a:t>養う。</a:t>
            </a:r>
            <a:endParaRPr lang="en-US" altLang="ja-JP" sz="2800" dirty="0">
              <a:latin typeface="Meiryo UI" panose="020B0604030504040204" pitchFamily="50" charset="-128"/>
              <a:ea typeface="Meiryo UI" panose="020B0604030504040204" pitchFamily="50" charset="-128"/>
            </a:endParaRPr>
          </a:p>
        </p:txBody>
      </p:sp>
      <p:sp>
        <p:nvSpPr>
          <p:cNvPr id="5" name="タイトル 1"/>
          <p:cNvSpPr>
            <a:spLocks noGrp="1"/>
          </p:cNvSpPr>
          <p:nvPr>
            <p:ph type="title"/>
          </p:nvPr>
        </p:nvSpPr>
        <p:spPr>
          <a:xfrm>
            <a:off x="457200" y="274638"/>
            <a:ext cx="8229600" cy="1143000"/>
          </a:xfrm>
        </p:spPr>
        <p:txBody>
          <a:bodyPr>
            <a:normAutofit/>
          </a:bodyPr>
          <a:lstStyle/>
          <a:p>
            <a:r>
              <a:rPr lang="ja-JP" altLang="en-US" dirty="0" smtClean="0"/>
              <a:t>学習</a:t>
            </a:r>
            <a:r>
              <a:rPr lang="ja-JP" altLang="en-US" dirty="0"/>
              <a:t>指導要領改訂</a:t>
            </a:r>
            <a:r>
              <a:rPr lang="ja-JP" altLang="en-US" dirty="0" smtClean="0"/>
              <a:t>の要点（参考）</a:t>
            </a:r>
            <a:endParaRPr kumimoji="1" lang="ja-JP" altLang="en-US" dirty="0"/>
          </a:p>
        </p:txBody>
      </p:sp>
      <p:sp>
        <p:nvSpPr>
          <p:cNvPr id="4" name="スライド番号プレースホルダー 3"/>
          <p:cNvSpPr>
            <a:spLocks noGrp="1"/>
          </p:cNvSpPr>
          <p:nvPr>
            <p:ph type="sldNum" sz="quarter" idx="12"/>
          </p:nvPr>
        </p:nvSpPr>
        <p:spPr>
          <a:xfrm>
            <a:off x="6553200" y="6356350"/>
            <a:ext cx="2133600" cy="365125"/>
          </a:xfrm>
        </p:spPr>
        <p:txBody>
          <a:bodyPr/>
          <a:lstStyle/>
          <a:p>
            <a:fld id="{61B69519-1A5F-45B4-A694-5D6CA04D889B}" type="slidenum">
              <a:rPr kumimoji="1" lang="ja-JP" altLang="en-US" smtClean="0"/>
              <a:t>14</a:t>
            </a:fld>
            <a:endParaRPr kumimoji="1" lang="ja-JP" altLang="en-US"/>
          </a:p>
        </p:txBody>
      </p:sp>
    </p:spTree>
    <p:extLst>
      <p:ext uri="{BB962C8B-B14F-4D97-AF65-F5344CB8AC3E}">
        <p14:creationId xmlns:p14="http://schemas.microsoft.com/office/powerpoint/2010/main" val="13772080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676143" y="260648"/>
            <a:ext cx="7772400" cy="1470025"/>
          </a:xfrm>
          <a:prstGeom prst="rect">
            <a:avLst/>
          </a:prstGeom>
        </p:spPr>
        <p:txBody>
          <a:bodyPr vert="horz" lIns="91440" tIns="45720" rIns="91440" bIns="45720" rtlCol="0" anchor="ctr">
            <a:normAutofit fontScale="85000"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5200" dirty="0" smtClean="0"/>
              <a:t>校内研修プログラム　研修</a:t>
            </a:r>
            <a:r>
              <a:rPr lang="ja-JP" altLang="en-US" sz="5200" dirty="0"/>
              <a:t>１</a:t>
            </a:r>
            <a:r>
              <a:rPr lang="en-US" altLang="ja-JP" dirty="0" smtClean="0"/>
              <a:t/>
            </a:r>
            <a:br>
              <a:rPr lang="en-US" altLang="ja-JP" dirty="0" smtClean="0"/>
            </a:br>
            <a:r>
              <a:rPr lang="ja-JP" altLang="en-US" sz="4000" dirty="0"/>
              <a:t>～外国語教育についての理解を深める～</a:t>
            </a:r>
          </a:p>
        </p:txBody>
      </p:sp>
      <p:sp>
        <p:nvSpPr>
          <p:cNvPr id="7" name="コンテンツ プレースホルダー 2"/>
          <p:cNvSpPr txBox="1">
            <a:spLocks/>
          </p:cNvSpPr>
          <p:nvPr/>
        </p:nvSpPr>
        <p:spPr>
          <a:xfrm>
            <a:off x="446856" y="4938504"/>
            <a:ext cx="8229600" cy="1634480"/>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Font typeface="Arial" pitchFamily="34" charset="0"/>
              <a:buNone/>
            </a:pPr>
            <a:r>
              <a:rPr lang="ja-JP" altLang="en-US" b="1" dirty="0" smtClean="0">
                <a:latin typeface="Meiryo UI" panose="020B0604030504040204" pitchFamily="50" charset="-128"/>
                <a:ea typeface="Meiryo UI" panose="020B0604030504040204" pitchFamily="50" charset="-128"/>
              </a:rPr>
              <a:t>☆新学習</a:t>
            </a:r>
            <a:r>
              <a:rPr lang="ja-JP" altLang="en-US" b="1" dirty="0">
                <a:latin typeface="Meiryo UI" panose="020B0604030504040204" pitchFamily="50" charset="-128"/>
                <a:ea typeface="Meiryo UI" panose="020B0604030504040204" pitchFamily="50" charset="-128"/>
              </a:rPr>
              <a:t>指導要領が現行と比べて</a:t>
            </a:r>
            <a:r>
              <a:rPr lang="ja-JP" altLang="en-US" b="1" dirty="0" smtClean="0">
                <a:latin typeface="Meiryo UI" panose="020B0604030504040204" pitchFamily="50" charset="-128"/>
                <a:ea typeface="Meiryo UI" panose="020B0604030504040204" pitchFamily="50" charset="-128"/>
              </a:rPr>
              <a:t>、</a:t>
            </a:r>
            <a:endParaRPr lang="en-US" altLang="ja-JP" b="1" dirty="0" smtClean="0">
              <a:latin typeface="Meiryo UI" panose="020B0604030504040204" pitchFamily="50" charset="-128"/>
              <a:ea typeface="Meiryo UI" panose="020B0604030504040204" pitchFamily="50" charset="-128"/>
            </a:endParaRPr>
          </a:p>
          <a:p>
            <a:pPr marL="0" indent="0">
              <a:buFont typeface="Arial" pitchFamily="34" charset="0"/>
              <a:buNone/>
            </a:pPr>
            <a:r>
              <a:rPr lang="ja-JP" altLang="en-US" b="1" dirty="0">
                <a:latin typeface="Meiryo UI" panose="020B0604030504040204" pitchFamily="50" charset="-128"/>
                <a:ea typeface="Meiryo UI" panose="020B0604030504040204" pitchFamily="50" charset="-128"/>
              </a:rPr>
              <a:t>　</a:t>
            </a:r>
            <a:r>
              <a:rPr lang="ja-JP" altLang="en-US" b="1" dirty="0" smtClean="0">
                <a:latin typeface="Meiryo UI" panose="020B0604030504040204" pitchFamily="50" charset="-128"/>
                <a:ea typeface="Meiryo UI" panose="020B0604030504040204" pitchFamily="50" charset="-128"/>
              </a:rPr>
              <a:t>　</a:t>
            </a:r>
            <a:r>
              <a:rPr lang="ja-JP" altLang="en-US" b="1" u="sng" dirty="0" smtClean="0">
                <a:solidFill>
                  <a:srgbClr val="FF0000"/>
                </a:solidFill>
                <a:latin typeface="Meiryo UI" panose="020B0604030504040204" pitchFamily="50" charset="-128"/>
                <a:ea typeface="Meiryo UI" panose="020B0604030504040204" pitchFamily="50" charset="-128"/>
              </a:rPr>
              <a:t>「</a:t>
            </a:r>
            <a:r>
              <a:rPr lang="ja-JP" altLang="en-US" b="1" u="sng" dirty="0">
                <a:solidFill>
                  <a:srgbClr val="FF0000"/>
                </a:solidFill>
                <a:latin typeface="Meiryo UI" panose="020B0604030504040204" pitchFamily="50" charset="-128"/>
                <a:ea typeface="Meiryo UI" panose="020B0604030504040204" pitchFamily="50" charset="-128"/>
              </a:rPr>
              <a:t>何が」「どのように変わったのか」</a:t>
            </a:r>
            <a:r>
              <a:rPr lang="ja-JP" altLang="en-US" b="1" dirty="0">
                <a:latin typeface="Meiryo UI" panose="020B0604030504040204" pitchFamily="50" charset="-128"/>
                <a:ea typeface="Meiryo UI" panose="020B0604030504040204" pitchFamily="50" charset="-128"/>
              </a:rPr>
              <a:t>が分かること。</a:t>
            </a:r>
          </a:p>
          <a:p>
            <a:pPr marL="0" indent="0">
              <a:buNone/>
            </a:pPr>
            <a:r>
              <a:rPr lang="ja-JP" altLang="en-US" b="1" dirty="0" smtClean="0">
                <a:latin typeface="Meiryo UI" panose="020B0604030504040204" pitchFamily="50" charset="-128"/>
                <a:ea typeface="Meiryo UI" panose="020B0604030504040204" pitchFamily="50" charset="-128"/>
              </a:rPr>
              <a:t>☆必要</a:t>
            </a:r>
            <a:r>
              <a:rPr lang="ja-JP" altLang="en-US" b="1" dirty="0">
                <a:latin typeface="Meiryo UI" panose="020B0604030504040204" pitchFamily="50" charset="-128"/>
                <a:ea typeface="Meiryo UI" panose="020B0604030504040204" pitchFamily="50" charset="-128"/>
              </a:rPr>
              <a:t>に応じて</a:t>
            </a:r>
            <a:r>
              <a:rPr lang="ja-JP" altLang="en-US" b="1" u="sng" dirty="0">
                <a:solidFill>
                  <a:srgbClr val="FF0000"/>
                </a:solidFill>
                <a:latin typeface="Meiryo UI" panose="020B0604030504040204" pitchFamily="50" charset="-128"/>
                <a:ea typeface="Meiryo UI" panose="020B0604030504040204" pitchFamily="50" charset="-128"/>
              </a:rPr>
              <a:t>「解説」を精読し、深く理解する</a:t>
            </a:r>
            <a:r>
              <a:rPr lang="ja-JP" altLang="en-US" b="1" dirty="0">
                <a:latin typeface="Meiryo UI" panose="020B0604030504040204" pitchFamily="50" charset="-128"/>
                <a:ea typeface="Meiryo UI" panose="020B0604030504040204" pitchFamily="50" charset="-128"/>
              </a:rPr>
              <a:t>こと。</a:t>
            </a:r>
          </a:p>
          <a:p>
            <a:pPr marL="0" indent="0">
              <a:buFont typeface="Arial" pitchFamily="34" charset="0"/>
              <a:buNone/>
            </a:pPr>
            <a:endParaRPr lang="en-US" altLang="ja-JP" b="1" dirty="0" smtClean="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p:txBody>
          <a:bodyPr/>
          <a:lstStyle/>
          <a:p>
            <a:fld id="{61B69519-1A5F-45B4-A694-5D6CA04D889B}" type="slidenum">
              <a:rPr kumimoji="1" lang="ja-JP" altLang="en-US" smtClean="0"/>
              <a:t>15</a:t>
            </a:fld>
            <a:endParaRPr kumimoji="1" lang="ja-JP" altLang="en-US"/>
          </a:p>
        </p:txBody>
      </p:sp>
      <p:sp>
        <p:nvSpPr>
          <p:cNvPr id="8" name="コンテンツ プレースホルダー 2"/>
          <p:cNvSpPr txBox="1">
            <a:spLocks/>
          </p:cNvSpPr>
          <p:nvPr/>
        </p:nvSpPr>
        <p:spPr>
          <a:xfrm>
            <a:off x="590872" y="1844824"/>
            <a:ext cx="3261048" cy="79208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Font typeface="Arial" pitchFamily="34" charset="0"/>
              <a:buNone/>
            </a:pPr>
            <a:r>
              <a:rPr lang="ja-JP" altLang="en-US" b="1" dirty="0" smtClean="0">
                <a:latin typeface="Meiryo UI" panose="020B0604030504040204" pitchFamily="50" charset="-128"/>
                <a:ea typeface="Meiryo UI" panose="020B0604030504040204" pitchFamily="50" charset="-128"/>
              </a:rPr>
              <a:t>研修の振り返り</a:t>
            </a:r>
            <a:endParaRPr lang="en-US" altLang="ja-JP" b="1" dirty="0" smtClean="0">
              <a:latin typeface="Meiryo UI" panose="020B0604030504040204" pitchFamily="50" charset="-128"/>
              <a:ea typeface="Meiryo UI" panose="020B0604030504040204" pitchFamily="50" charset="-128"/>
            </a:endParaRPr>
          </a:p>
        </p:txBody>
      </p:sp>
      <p:sp>
        <p:nvSpPr>
          <p:cNvPr id="9" name="コンテンツ プレースホルダー 2"/>
          <p:cNvSpPr txBox="1">
            <a:spLocks/>
          </p:cNvSpPr>
          <p:nvPr/>
        </p:nvSpPr>
        <p:spPr>
          <a:xfrm>
            <a:off x="683568" y="2564904"/>
            <a:ext cx="8136904" cy="201622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Font typeface="Arial" pitchFamily="34" charset="0"/>
              <a:buNone/>
            </a:pPr>
            <a:r>
              <a:rPr lang="ja-JP" altLang="en-US" b="1" dirty="0" smtClean="0">
                <a:latin typeface="Meiryo UI" panose="020B0604030504040204" pitchFamily="50" charset="-128"/>
                <a:ea typeface="Meiryo UI" panose="020B0604030504040204" pitchFamily="50" charset="-128"/>
              </a:rPr>
              <a:t>①　学習指導要領改訂の趣旨を理解する。</a:t>
            </a:r>
            <a:endParaRPr lang="en-US" altLang="ja-JP" b="1" dirty="0" smtClean="0">
              <a:latin typeface="Meiryo UI" panose="020B0604030504040204" pitchFamily="50" charset="-128"/>
              <a:ea typeface="Meiryo UI" panose="020B0604030504040204" pitchFamily="50" charset="-128"/>
            </a:endParaRPr>
          </a:p>
          <a:p>
            <a:pPr marL="0" indent="0">
              <a:buFont typeface="Arial" pitchFamily="34" charset="0"/>
              <a:buNone/>
            </a:pPr>
            <a:r>
              <a:rPr lang="ja-JP" altLang="en-US" b="1" dirty="0" smtClean="0">
                <a:latin typeface="Meiryo UI" panose="020B0604030504040204" pitchFamily="50" charset="-128"/>
                <a:ea typeface="Meiryo UI" panose="020B0604030504040204" pitchFamily="50" charset="-128"/>
              </a:rPr>
              <a:t>②　外国語活動・外国語科の目標、育てる資</a:t>
            </a:r>
            <a:endParaRPr lang="en-US" altLang="ja-JP" b="1" dirty="0" smtClean="0">
              <a:latin typeface="Meiryo UI" panose="020B0604030504040204" pitchFamily="50" charset="-128"/>
              <a:ea typeface="Meiryo UI" panose="020B0604030504040204" pitchFamily="50" charset="-128"/>
            </a:endParaRPr>
          </a:p>
          <a:p>
            <a:pPr marL="0" indent="0">
              <a:buFont typeface="Arial" pitchFamily="34" charset="0"/>
              <a:buNone/>
            </a:pPr>
            <a:r>
              <a:rPr lang="ja-JP" altLang="en-US" b="1" dirty="0" smtClean="0">
                <a:latin typeface="Meiryo UI" panose="020B0604030504040204" pitchFamily="50" charset="-128"/>
                <a:ea typeface="Meiryo UI" panose="020B0604030504040204" pitchFamily="50" charset="-128"/>
              </a:rPr>
              <a:t>   質</a:t>
            </a:r>
            <a:r>
              <a:rPr lang="ja-JP" altLang="en-US" b="1" dirty="0">
                <a:latin typeface="Meiryo UI" panose="020B0604030504040204" pitchFamily="50" charset="-128"/>
                <a:ea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rPr>
              <a:t>能力を確認する。</a:t>
            </a:r>
            <a:endParaRPr lang="en-US" altLang="ja-JP" b="1" dirty="0" smtClean="0">
              <a:latin typeface="Meiryo UI" panose="020B0604030504040204" pitchFamily="50" charset="-128"/>
              <a:ea typeface="Meiryo UI" panose="020B0604030504040204" pitchFamily="50" charset="-128"/>
            </a:endParaRPr>
          </a:p>
        </p:txBody>
      </p:sp>
      <p:sp>
        <p:nvSpPr>
          <p:cNvPr id="10" name="角丸四角形 9"/>
          <p:cNvSpPr/>
          <p:nvPr/>
        </p:nvSpPr>
        <p:spPr>
          <a:xfrm>
            <a:off x="467544" y="2492896"/>
            <a:ext cx="8136904" cy="201622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3382012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anim calcmode="lin" valueType="num">
                                      <p:cBhvr>
                                        <p:cTn id="8" dur="500" fill="hold"/>
                                        <p:tgtEl>
                                          <p:spTgt spid="7"/>
                                        </p:tgtEl>
                                        <p:attrNameLst>
                                          <p:attrName>ppt_x</p:attrName>
                                        </p:attrNameLst>
                                      </p:cBhvr>
                                      <p:tavLst>
                                        <p:tav tm="0">
                                          <p:val>
                                            <p:strVal val="#ppt_x"/>
                                          </p:val>
                                        </p:tav>
                                        <p:tav tm="100000">
                                          <p:val>
                                            <p:strVal val="#ppt_x"/>
                                          </p:val>
                                        </p:tav>
                                      </p:tavLst>
                                    </p:anim>
                                    <p:anim calcmode="lin" valueType="num">
                                      <p:cBhvr>
                                        <p:cTn id="9" dur="5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1B69519-1A5F-45B4-A694-5D6CA04D889B}" type="slidenum">
              <a:rPr kumimoji="1" lang="ja-JP" altLang="en-US" smtClean="0"/>
              <a:t>16</a:t>
            </a:fld>
            <a:endParaRPr kumimoji="1" lang="ja-JP" altLang="en-US" dirty="0"/>
          </a:p>
        </p:txBody>
      </p:sp>
      <p:sp>
        <p:nvSpPr>
          <p:cNvPr id="5" name="タイトル 1"/>
          <p:cNvSpPr>
            <a:spLocks noGrp="1"/>
          </p:cNvSpPr>
          <p:nvPr>
            <p:ph type="ctrTitle"/>
          </p:nvPr>
        </p:nvSpPr>
        <p:spPr>
          <a:xfrm>
            <a:off x="468660" y="1484784"/>
            <a:ext cx="8206680" cy="2115667"/>
          </a:xfrm>
        </p:spPr>
        <p:txBody>
          <a:bodyPr>
            <a:normAutofit fontScale="90000"/>
          </a:bodyPr>
          <a:lstStyle/>
          <a:p>
            <a:r>
              <a:rPr lang="ja-JP" altLang="en-US" sz="4900" dirty="0" smtClean="0"/>
              <a:t>校内</a:t>
            </a:r>
            <a:r>
              <a:rPr lang="ja-JP" altLang="en-US" sz="4900" dirty="0"/>
              <a:t>研修</a:t>
            </a:r>
            <a:r>
              <a:rPr lang="ja-JP" altLang="en-US" sz="4900" dirty="0" smtClean="0"/>
              <a:t>プログラム　研修１</a:t>
            </a:r>
            <a:r>
              <a:rPr lang="en-US" altLang="ja-JP" sz="4900" dirty="0" smtClean="0"/>
              <a:t/>
            </a:r>
            <a:br>
              <a:rPr lang="en-US" altLang="ja-JP" sz="4900" dirty="0" smtClean="0"/>
            </a:br>
            <a:r>
              <a:rPr lang="en-US" altLang="ja-JP" dirty="0"/>
              <a:t/>
            </a:r>
            <a:br>
              <a:rPr lang="en-US" altLang="ja-JP" dirty="0"/>
            </a:br>
            <a:r>
              <a:rPr lang="ja-JP" altLang="en-US" sz="4000" dirty="0"/>
              <a:t>～外国語教育に</a:t>
            </a:r>
            <a:r>
              <a:rPr lang="ja-JP" altLang="en-US" sz="4000" dirty="0" smtClean="0"/>
              <a:t>ついての理解</a:t>
            </a:r>
            <a:r>
              <a:rPr lang="ja-JP" altLang="en-US" sz="4000" dirty="0"/>
              <a:t>を深める～</a:t>
            </a:r>
            <a:endParaRPr kumimoji="1" lang="ja-JP" altLang="en-US" sz="4000" dirty="0"/>
          </a:p>
        </p:txBody>
      </p:sp>
    </p:spTree>
    <p:extLst>
      <p:ext uri="{BB962C8B-B14F-4D97-AF65-F5344CB8AC3E}">
        <p14:creationId xmlns:p14="http://schemas.microsoft.com/office/powerpoint/2010/main" val="25760806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2392288"/>
            <a:ext cx="2530624" cy="676672"/>
          </a:xfrm>
        </p:spPr>
        <p:txBody>
          <a:bodyPr>
            <a:normAutofit/>
          </a:bodyPr>
          <a:lstStyle/>
          <a:p>
            <a:pPr marL="0" indent="0">
              <a:buNone/>
            </a:pPr>
            <a:r>
              <a:rPr lang="ja-JP" altLang="en-US" b="1" dirty="0" smtClean="0">
                <a:latin typeface="Meiryo UI" panose="020B0604030504040204" pitchFamily="50" charset="-128"/>
                <a:ea typeface="Meiryo UI" panose="020B0604030504040204" pitchFamily="50" charset="-128"/>
              </a:rPr>
              <a:t>研修のめあて</a:t>
            </a:r>
            <a:endParaRPr lang="en-US" altLang="ja-JP" b="1" dirty="0" smtClean="0">
              <a:latin typeface="Meiryo UI" panose="020B0604030504040204" pitchFamily="50" charset="-128"/>
              <a:ea typeface="Meiryo UI" panose="020B0604030504040204" pitchFamily="50" charset="-128"/>
            </a:endParaRPr>
          </a:p>
        </p:txBody>
      </p:sp>
      <p:sp>
        <p:nvSpPr>
          <p:cNvPr id="5" name="タイトル 1"/>
          <p:cNvSpPr txBox="1">
            <a:spLocks/>
          </p:cNvSpPr>
          <p:nvPr/>
        </p:nvSpPr>
        <p:spPr>
          <a:xfrm>
            <a:off x="676143" y="260648"/>
            <a:ext cx="7772400" cy="1470025"/>
          </a:xfrm>
          <a:prstGeom prst="rect">
            <a:avLst/>
          </a:prstGeom>
        </p:spPr>
        <p:txBody>
          <a:bodyPr vert="horz" lIns="91440" tIns="45720" rIns="91440" bIns="45720" rtlCol="0" anchor="ctr">
            <a:normAutofit fontScale="85000"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5200" dirty="0" smtClean="0"/>
              <a:t>校内研修プログラム　研修</a:t>
            </a:r>
            <a:r>
              <a:rPr lang="ja-JP" altLang="en-US" sz="5200" dirty="0"/>
              <a:t>１</a:t>
            </a:r>
            <a:r>
              <a:rPr lang="en-US" altLang="ja-JP" sz="5200" dirty="0" smtClean="0"/>
              <a:t/>
            </a:r>
            <a:br>
              <a:rPr lang="en-US" altLang="ja-JP" sz="5200" dirty="0" smtClean="0"/>
            </a:br>
            <a:r>
              <a:rPr lang="ja-JP" altLang="en-US" sz="4000" dirty="0"/>
              <a:t>～外国語教育についての理解を深める～</a:t>
            </a:r>
          </a:p>
        </p:txBody>
      </p:sp>
      <p:sp>
        <p:nvSpPr>
          <p:cNvPr id="6" name="角丸四角形 5"/>
          <p:cNvSpPr/>
          <p:nvPr/>
        </p:nvSpPr>
        <p:spPr>
          <a:xfrm>
            <a:off x="467544" y="3068960"/>
            <a:ext cx="8136904" cy="201622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スライド番号プレースホルダー 1"/>
          <p:cNvSpPr>
            <a:spLocks noGrp="1"/>
          </p:cNvSpPr>
          <p:nvPr>
            <p:ph type="sldNum" sz="quarter" idx="12"/>
          </p:nvPr>
        </p:nvSpPr>
        <p:spPr/>
        <p:txBody>
          <a:bodyPr/>
          <a:lstStyle/>
          <a:p>
            <a:fld id="{61B69519-1A5F-45B4-A694-5D6CA04D889B}" type="slidenum">
              <a:rPr kumimoji="1" lang="ja-JP" altLang="en-US" smtClean="0"/>
              <a:t>2</a:t>
            </a:fld>
            <a:endParaRPr kumimoji="1" lang="ja-JP" altLang="en-US"/>
          </a:p>
        </p:txBody>
      </p:sp>
      <p:sp>
        <p:nvSpPr>
          <p:cNvPr id="7" name="コンテンツ プレースホルダー 2"/>
          <p:cNvSpPr txBox="1">
            <a:spLocks/>
          </p:cNvSpPr>
          <p:nvPr/>
        </p:nvSpPr>
        <p:spPr>
          <a:xfrm>
            <a:off x="683568" y="3212976"/>
            <a:ext cx="8136904" cy="201622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Font typeface="Arial" pitchFamily="34" charset="0"/>
              <a:buNone/>
            </a:pPr>
            <a:r>
              <a:rPr lang="ja-JP" altLang="en-US" b="1" dirty="0" smtClean="0">
                <a:latin typeface="Meiryo UI" panose="020B0604030504040204" pitchFamily="50" charset="-128"/>
                <a:ea typeface="Meiryo UI" panose="020B0604030504040204" pitchFamily="50" charset="-128"/>
              </a:rPr>
              <a:t>①　学習指導要領改訂の趣旨を理解する。</a:t>
            </a:r>
            <a:endParaRPr lang="en-US" altLang="ja-JP" b="1" dirty="0" smtClean="0">
              <a:latin typeface="Meiryo UI" panose="020B0604030504040204" pitchFamily="50" charset="-128"/>
              <a:ea typeface="Meiryo UI" panose="020B0604030504040204" pitchFamily="50" charset="-128"/>
            </a:endParaRPr>
          </a:p>
          <a:p>
            <a:pPr marL="0" indent="0">
              <a:buFont typeface="Arial" pitchFamily="34" charset="0"/>
              <a:buNone/>
            </a:pPr>
            <a:r>
              <a:rPr lang="ja-JP" altLang="en-US" b="1" dirty="0" smtClean="0">
                <a:latin typeface="Meiryo UI" panose="020B0604030504040204" pitchFamily="50" charset="-128"/>
                <a:ea typeface="Meiryo UI" panose="020B0604030504040204" pitchFamily="50" charset="-128"/>
              </a:rPr>
              <a:t>②　外国語活動・外国語科の目標、育てる資</a:t>
            </a:r>
            <a:endParaRPr lang="en-US" altLang="ja-JP" b="1" dirty="0" smtClean="0">
              <a:latin typeface="Meiryo UI" panose="020B0604030504040204" pitchFamily="50" charset="-128"/>
              <a:ea typeface="Meiryo UI" panose="020B0604030504040204" pitchFamily="50" charset="-128"/>
            </a:endParaRPr>
          </a:p>
          <a:p>
            <a:pPr marL="0" indent="0">
              <a:buFont typeface="Arial" pitchFamily="34" charset="0"/>
              <a:buNone/>
            </a:pPr>
            <a:r>
              <a:rPr lang="ja-JP" altLang="en-US" b="1" dirty="0" smtClean="0">
                <a:latin typeface="Meiryo UI" panose="020B0604030504040204" pitchFamily="50" charset="-128"/>
                <a:ea typeface="Meiryo UI" panose="020B0604030504040204" pitchFamily="50" charset="-128"/>
              </a:rPr>
              <a:t>   質</a:t>
            </a:r>
            <a:r>
              <a:rPr lang="ja-JP" altLang="en-US" b="1" dirty="0">
                <a:latin typeface="Meiryo UI" panose="020B0604030504040204" pitchFamily="50" charset="-128"/>
                <a:ea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rPr>
              <a:t>能力を確認する。</a:t>
            </a:r>
            <a:endParaRPr lang="en-US" altLang="ja-JP" b="1" dirty="0" smtClea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584078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95536" y="2636912"/>
            <a:ext cx="8435280" cy="3701008"/>
          </a:xfrm>
        </p:spPr>
        <p:txBody>
          <a:bodyPr>
            <a:noAutofit/>
          </a:bodyPr>
          <a:lstStyle/>
          <a:p>
            <a:pPr marL="0" indent="0">
              <a:buNone/>
            </a:pPr>
            <a:r>
              <a:rPr lang="ja-JP" altLang="en-US" b="1" dirty="0" smtClean="0">
                <a:latin typeface="Meiryo UI" panose="020B0604030504040204" pitchFamily="50" charset="-128"/>
                <a:ea typeface="Meiryo UI" panose="020B0604030504040204" pitchFamily="50" charset="-128"/>
              </a:rPr>
              <a:t>①</a:t>
            </a:r>
            <a:r>
              <a:rPr lang="en-US" altLang="ja-JP" b="1" dirty="0" smtClean="0">
                <a:latin typeface="Meiryo UI" panose="020B0604030504040204" pitchFamily="50" charset="-128"/>
                <a:ea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rPr>
              <a:t>講義</a:t>
            </a:r>
            <a:r>
              <a:rPr lang="en-US" altLang="ja-JP" b="1" dirty="0" smtClean="0">
                <a:latin typeface="Meiryo UI" panose="020B0604030504040204" pitchFamily="50" charset="-128"/>
                <a:ea typeface="Meiryo UI" panose="020B0604030504040204" pitchFamily="50" charset="-128"/>
              </a:rPr>
              <a:t>10</a:t>
            </a:r>
            <a:r>
              <a:rPr lang="ja-JP" altLang="en-US" b="1" dirty="0" smtClean="0">
                <a:latin typeface="Meiryo UI" panose="020B0604030504040204" pitchFamily="50" charset="-128"/>
                <a:ea typeface="Meiryo UI" panose="020B0604030504040204" pitchFamily="50" charset="-128"/>
              </a:rPr>
              <a:t>分</a:t>
            </a:r>
            <a:r>
              <a:rPr lang="en-US" altLang="ja-JP" b="1" dirty="0" smtClean="0">
                <a:latin typeface="Meiryo UI" panose="020B0604030504040204" pitchFamily="50" charset="-128"/>
                <a:ea typeface="Meiryo UI" panose="020B0604030504040204" pitchFamily="50" charset="-128"/>
              </a:rPr>
              <a:t>〕</a:t>
            </a:r>
          </a:p>
          <a:p>
            <a:pPr marL="0" indent="0">
              <a:buNone/>
            </a:pPr>
            <a:r>
              <a:rPr lang="ja-JP" altLang="en-US" b="1" dirty="0" smtClean="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・学習指導要領改訂の</a:t>
            </a:r>
            <a:r>
              <a:rPr lang="ja-JP" altLang="en-US" dirty="0">
                <a:latin typeface="Meiryo UI" panose="020B0604030504040204" pitchFamily="50" charset="-128"/>
                <a:ea typeface="Meiryo UI" panose="020B0604030504040204" pitchFamily="50" charset="-128"/>
              </a:rPr>
              <a:t>背景</a:t>
            </a:r>
            <a:endParaRPr lang="en-US" altLang="ja-JP" dirty="0" smtClean="0">
              <a:latin typeface="Meiryo UI" panose="020B0604030504040204" pitchFamily="50" charset="-128"/>
              <a:ea typeface="Meiryo UI" panose="020B0604030504040204" pitchFamily="50" charset="-128"/>
            </a:endParaRPr>
          </a:p>
          <a:p>
            <a:pPr marL="0" indent="0">
              <a:buNone/>
            </a:pPr>
            <a:r>
              <a:rPr lang="ja-JP" altLang="en-US" dirty="0" smtClean="0">
                <a:latin typeface="Meiryo UI" panose="020B0604030504040204" pitchFamily="50" charset="-128"/>
                <a:ea typeface="Meiryo UI" panose="020B0604030504040204" pitchFamily="50" charset="-128"/>
              </a:rPr>
              <a:t>　・外国語活動・外国語科の目標</a:t>
            </a:r>
            <a:endParaRPr lang="en-US" altLang="ja-JP" dirty="0" smtClean="0">
              <a:latin typeface="Meiryo UI" panose="020B0604030504040204" pitchFamily="50" charset="-128"/>
              <a:ea typeface="Meiryo UI" panose="020B0604030504040204" pitchFamily="50" charset="-128"/>
            </a:endParaRPr>
          </a:p>
          <a:p>
            <a:pPr marL="0" indent="0">
              <a:buNone/>
            </a:pPr>
            <a:r>
              <a:rPr lang="ja-JP" altLang="en-US" b="1" dirty="0" smtClean="0">
                <a:latin typeface="Meiryo UI" panose="020B0604030504040204" pitchFamily="50" charset="-128"/>
                <a:ea typeface="Meiryo UI" panose="020B0604030504040204" pitchFamily="50" charset="-128"/>
              </a:rPr>
              <a:t>②</a:t>
            </a:r>
            <a:r>
              <a:rPr lang="en-US" altLang="ja-JP" b="1" dirty="0" smtClean="0">
                <a:latin typeface="Meiryo UI" panose="020B0604030504040204" pitchFamily="50" charset="-128"/>
                <a:ea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rPr>
              <a:t>演習</a:t>
            </a:r>
            <a:r>
              <a:rPr lang="en-US" altLang="ja-JP" b="1" dirty="0" smtClean="0">
                <a:latin typeface="Meiryo UI" panose="020B0604030504040204" pitchFamily="50" charset="-128"/>
                <a:ea typeface="Meiryo UI" panose="020B0604030504040204" pitchFamily="50" charset="-128"/>
              </a:rPr>
              <a:t>30</a:t>
            </a:r>
            <a:r>
              <a:rPr lang="ja-JP" altLang="en-US" b="1" dirty="0" smtClean="0">
                <a:latin typeface="Meiryo UI" panose="020B0604030504040204" pitchFamily="50" charset="-128"/>
                <a:ea typeface="Meiryo UI" panose="020B0604030504040204" pitchFamily="50" charset="-128"/>
              </a:rPr>
              <a:t>分</a:t>
            </a:r>
            <a:r>
              <a:rPr lang="en-US" altLang="ja-JP" b="1" dirty="0" smtClean="0">
                <a:latin typeface="Meiryo UI" panose="020B0604030504040204" pitchFamily="50" charset="-128"/>
                <a:ea typeface="Meiryo UI" panose="020B0604030504040204" pitchFamily="50" charset="-128"/>
              </a:rPr>
              <a:t>〕</a:t>
            </a:r>
          </a:p>
          <a:p>
            <a:pPr marL="0" indent="0">
              <a:buNone/>
            </a:pPr>
            <a:r>
              <a:rPr lang="ja-JP" altLang="en-US" b="1" dirty="0" smtClean="0">
                <a:latin typeface="Meiryo UI" panose="020B0604030504040204" pitchFamily="50" charset="-128"/>
                <a:ea typeface="Meiryo UI" panose="020B0604030504040204" pitchFamily="50" charset="-128"/>
              </a:rPr>
              <a:t>　</a:t>
            </a:r>
            <a:r>
              <a:rPr lang="ja-JP" altLang="en-US" dirty="0">
                <a:latin typeface="Meiryo UI" panose="020B0604030504040204" pitchFamily="50" charset="-128"/>
                <a:ea typeface="Meiryo UI" panose="020B0604030504040204" pitchFamily="50" charset="-128"/>
              </a:rPr>
              <a:t>・外国語</a:t>
            </a:r>
            <a:r>
              <a:rPr lang="ja-JP" altLang="en-US" dirty="0" smtClean="0">
                <a:latin typeface="Meiryo UI" panose="020B0604030504040204" pitchFamily="50" charset="-128"/>
                <a:ea typeface="Meiryo UI" panose="020B0604030504040204" pitchFamily="50" charset="-128"/>
              </a:rPr>
              <a:t>活動・外国語科</a:t>
            </a:r>
            <a:r>
              <a:rPr lang="ja-JP" altLang="en-US" dirty="0">
                <a:latin typeface="Meiryo UI" panose="020B0604030504040204" pitchFamily="50" charset="-128"/>
                <a:ea typeface="Meiryo UI" panose="020B0604030504040204" pitchFamily="50" charset="-128"/>
              </a:rPr>
              <a:t>で</a:t>
            </a:r>
            <a:r>
              <a:rPr lang="ja-JP" altLang="en-US" dirty="0" smtClean="0">
                <a:latin typeface="Meiryo UI" panose="020B0604030504040204" pitchFamily="50" charset="-128"/>
                <a:ea typeface="Meiryo UI" panose="020B0604030504040204" pitchFamily="50" charset="-128"/>
              </a:rPr>
              <a:t>育てる資質</a:t>
            </a:r>
            <a:r>
              <a:rPr lang="ja-JP" altLang="en-US" dirty="0">
                <a:latin typeface="Meiryo UI" panose="020B0604030504040204" pitchFamily="50" charset="-128"/>
                <a:ea typeface="Meiryo UI" panose="020B0604030504040204" pitchFamily="50" charset="-128"/>
              </a:rPr>
              <a:t>・能力</a:t>
            </a:r>
            <a:endParaRPr lang="en-US" altLang="ja-JP" dirty="0">
              <a:latin typeface="Meiryo UI" panose="020B0604030504040204" pitchFamily="50" charset="-128"/>
              <a:ea typeface="Meiryo UI" panose="020B0604030504040204" pitchFamily="50" charset="-128"/>
            </a:endParaRPr>
          </a:p>
          <a:p>
            <a:pPr marL="0" indent="0">
              <a:buNone/>
            </a:pPr>
            <a:r>
              <a:rPr lang="ja-JP" altLang="en-US" b="1" dirty="0" smtClean="0">
                <a:latin typeface="Meiryo UI" panose="020B0604030504040204" pitchFamily="50" charset="-128"/>
                <a:ea typeface="Meiryo UI" panose="020B0604030504040204" pitchFamily="50" charset="-128"/>
              </a:rPr>
              <a:t>③</a:t>
            </a:r>
            <a:r>
              <a:rPr lang="en-US" altLang="ja-JP" b="1" dirty="0" smtClean="0">
                <a:latin typeface="Meiryo UI" panose="020B0604030504040204" pitchFamily="50" charset="-128"/>
                <a:ea typeface="Meiryo UI" panose="020B0604030504040204" pitchFamily="50" charset="-128"/>
              </a:rPr>
              <a:t>〔</a:t>
            </a:r>
            <a:r>
              <a:rPr lang="ja-JP" altLang="en-US" b="1" dirty="0">
                <a:latin typeface="Meiryo UI" panose="020B0604030504040204" pitchFamily="50" charset="-128"/>
                <a:ea typeface="Meiryo UI" panose="020B0604030504040204" pitchFamily="50" charset="-128"/>
              </a:rPr>
              <a:t>振り返り</a:t>
            </a:r>
            <a:r>
              <a:rPr lang="ja-JP" altLang="en-US" b="1" dirty="0" smtClean="0">
                <a:latin typeface="Meiryo UI" panose="020B0604030504040204" pitchFamily="50" charset="-128"/>
                <a:ea typeface="Meiryo UI" panose="020B0604030504040204" pitchFamily="50" charset="-128"/>
              </a:rPr>
              <a:t>５分</a:t>
            </a:r>
            <a:r>
              <a:rPr lang="en-US" altLang="ja-JP" b="1" dirty="0" smtClean="0">
                <a:latin typeface="Meiryo UI" panose="020B0604030504040204" pitchFamily="50" charset="-128"/>
                <a:ea typeface="Meiryo UI" panose="020B0604030504040204" pitchFamily="50" charset="-128"/>
              </a:rPr>
              <a:t>〕</a:t>
            </a:r>
          </a:p>
        </p:txBody>
      </p:sp>
      <p:sp>
        <p:nvSpPr>
          <p:cNvPr id="5" name="タイトル 1"/>
          <p:cNvSpPr txBox="1">
            <a:spLocks/>
          </p:cNvSpPr>
          <p:nvPr/>
        </p:nvSpPr>
        <p:spPr>
          <a:xfrm>
            <a:off x="676143" y="260648"/>
            <a:ext cx="7772400" cy="1470025"/>
          </a:xfrm>
          <a:prstGeom prst="rect">
            <a:avLst/>
          </a:prstGeom>
        </p:spPr>
        <p:txBody>
          <a:bodyPr vert="horz" lIns="91440" tIns="45720" rIns="91440" bIns="45720" rtlCol="0" anchor="ctr">
            <a:normAutofit fontScale="85000"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5200" dirty="0" smtClean="0"/>
              <a:t>校内研修プログラム　研修</a:t>
            </a:r>
            <a:r>
              <a:rPr lang="ja-JP" altLang="en-US" sz="5200" dirty="0"/>
              <a:t>１</a:t>
            </a:r>
            <a:r>
              <a:rPr lang="en-US" altLang="ja-JP" sz="5200" dirty="0" smtClean="0"/>
              <a:t/>
            </a:r>
            <a:br>
              <a:rPr lang="en-US" altLang="ja-JP" sz="5200" dirty="0" smtClean="0"/>
            </a:br>
            <a:r>
              <a:rPr lang="ja-JP" altLang="en-US" sz="4000" dirty="0"/>
              <a:t>～外国語教育についての理解を深める～</a:t>
            </a:r>
          </a:p>
        </p:txBody>
      </p:sp>
      <p:sp>
        <p:nvSpPr>
          <p:cNvPr id="6" name="角丸四角形 5"/>
          <p:cNvSpPr/>
          <p:nvPr/>
        </p:nvSpPr>
        <p:spPr>
          <a:xfrm>
            <a:off x="323528" y="2564904"/>
            <a:ext cx="8496944" cy="3744416"/>
          </a:xfrm>
          <a:prstGeom prst="roundRect">
            <a:avLst>
              <a:gd name="adj" fmla="val 910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スライド番号プレースホルダー 1"/>
          <p:cNvSpPr>
            <a:spLocks noGrp="1"/>
          </p:cNvSpPr>
          <p:nvPr>
            <p:ph type="sldNum" sz="quarter" idx="12"/>
          </p:nvPr>
        </p:nvSpPr>
        <p:spPr/>
        <p:txBody>
          <a:bodyPr/>
          <a:lstStyle/>
          <a:p>
            <a:fld id="{61B69519-1A5F-45B4-A694-5D6CA04D889B}" type="slidenum">
              <a:rPr kumimoji="1" lang="ja-JP" altLang="en-US" smtClean="0"/>
              <a:t>3</a:t>
            </a:fld>
            <a:endParaRPr kumimoji="1" lang="ja-JP" altLang="en-US"/>
          </a:p>
        </p:txBody>
      </p:sp>
      <p:sp>
        <p:nvSpPr>
          <p:cNvPr id="7" name="コンテンツ プレースホルダー 2"/>
          <p:cNvSpPr txBox="1">
            <a:spLocks/>
          </p:cNvSpPr>
          <p:nvPr/>
        </p:nvSpPr>
        <p:spPr>
          <a:xfrm>
            <a:off x="385192" y="1916832"/>
            <a:ext cx="2602632" cy="64807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Font typeface="Arial" pitchFamily="34" charset="0"/>
              <a:buNone/>
            </a:pPr>
            <a:r>
              <a:rPr lang="ja-JP" altLang="en-US" b="1" dirty="0" smtClean="0">
                <a:latin typeface="Meiryo UI" panose="020B0604030504040204" pitchFamily="50" charset="-128"/>
                <a:ea typeface="Meiryo UI" panose="020B0604030504040204" pitchFamily="50" charset="-128"/>
              </a:rPr>
              <a:t>研修の流れ</a:t>
            </a:r>
            <a:endParaRPr lang="en-US" altLang="ja-JP" b="1" dirty="0" smtClea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1804005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学習</a:t>
            </a:r>
            <a:r>
              <a:rPr lang="ja-JP" altLang="en-US" dirty="0"/>
              <a:t>指導要領改訂</a:t>
            </a:r>
            <a:r>
              <a:rPr lang="ja-JP" altLang="en-US" dirty="0" smtClean="0"/>
              <a:t>の背景</a:t>
            </a:r>
            <a:endParaRPr kumimoji="1" lang="ja-JP" altLang="en-US" dirty="0"/>
          </a:p>
        </p:txBody>
      </p:sp>
      <p:sp>
        <p:nvSpPr>
          <p:cNvPr id="3" name="コンテンツ プレースホルダー 2"/>
          <p:cNvSpPr>
            <a:spLocks noGrp="1"/>
          </p:cNvSpPr>
          <p:nvPr>
            <p:ph idx="1"/>
          </p:nvPr>
        </p:nvSpPr>
        <p:spPr>
          <a:xfrm>
            <a:off x="601216" y="1412776"/>
            <a:ext cx="8075240" cy="5069160"/>
          </a:xfrm>
        </p:spPr>
        <p:txBody>
          <a:bodyPr>
            <a:noAutofit/>
          </a:bodyPr>
          <a:lstStyle/>
          <a:p>
            <a:pPr marL="0" indent="0">
              <a:buNone/>
            </a:pPr>
            <a:r>
              <a:rPr lang="ja-JP" altLang="en-US" b="1" dirty="0" smtClean="0">
                <a:latin typeface="Meiryo UI" panose="020B0604030504040204" pitchFamily="50" charset="-128"/>
                <a:ea typeface="Meiryo UI" panose="020B0604030504040204" pitchFamily="50" charset="-128"/>
              </a:rPr>
              <a:t>○ グローバル化の急速な進展</a:t>
            </a:r>
            <a:endParaRPr lang="en-US" altLang="ja-JP" b="1" dirty="0" smtClean="0">
              <a:latin typeface="Meiryo UI" panose="020B0604030504040204" pitchFamily="50" charset="-128"/>
              <a:ea typeface="Meiryo UI" panose="020B0604030504040204" pitchFamily="50" charset="-128"/>
            </a:endParaRPr>
          </a:p>
          <a:p>
            <a:pPr marL="0" indent="0">
              <a:buNone/>
            </a:pPr>
            <a:r>
              <a:rPr lang="ja-JP" altLang="en-US" b="1" dirty="0" smtClean="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➡外国語</a:t>
            </a:r>
            <a:r>
              <a:rPr lang="ja-JP" altLang="en-US" dirty="0">
                <a:latin typeface="Meiryo UI" panose="020B0604030504040204" pitchFamily="50" charset="-128"/>
                <a:ea typeface="Meiryo UI" panose="020B0604030504040204" pitchFamily="50" charset="-128"/>
              </a:rPr>
              <a:t>によるコミュニケーション</a:t>
            </a:r>
            <a:r>
              <a:rPr lang="ja-JP" altLang="en-US" dirty="0" smtClean="0">
                <a:latin typeface="Meiryo UI" panose="020B0604030504040204" pitchFamily="50" charset="-128"/>
                <a:ea typeface="Meiryo UI" panose="020B0604030504040204" pitchFamily="50" charset="-128"/>
              </a:rPr>
              <a:t>能力の向上が</a:t>
            </a:r>
            <a:endParaRPr lang="en-US" altLang="ja-JP" dirty="0" smtClean="0">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課題</a:t>
            </a:r>
            <a:endParaRPr lang="en-US" altLang="ja-JP" dirty="0" smtClean="0">
              <a:latin typeface="Meiryo UI" panose="020B0604030504040204" pitchFamily="50" charset="-128"/>
              <a:ea typeface="Meiryo UI" panose="020B0604030504040204" pitchFamily="50" charset="-128"/>
            </a:endParaRPr>
          </a:p>
          <a:p>
            <a:pPr marL="0" indent="0">
              <a:buNone/>
            </a:pPr>
            <a:endParaRPr lang="en-US" altLang="ja-JP" b="1" dirty="0" smtClean="0">
              <a:latin typeface="Meiryo UI" panose="020B0604030504040204" pitchFamily="50" charset="-128"/>
              <a:ea typeface="Meiryo UI" panose="020B0604030504040204" pitchFamily="50" charset="-128"/>
            </a:endParaRPr>
          </a:p>
          <a:p>
            <a:pPr marL="0" indent="0">
              <a:buNone/>
            </a:pPr>
            <a:endParaRPr lang="en-US" altLang="ja-JP" b="1" dirty="0" smtClean="0">
              <a:latin typeface="Meiryo UI" panose="020B0604030504040204" pitchFamily="50" charset="-128"/>
              <a:ea typeface="Meiryo UI" panose="020B0604030504040204" pitchFamily="50" charset="-128"/>
            </a:endParaRPr>
          </a:p>
          <a:p>
            <a:pPr marL="0" indent="0">
              <a:buNone/>
            </a:pPr>
            <a:r>
              <a:rPr lang="ja-JP" altLang="en-US" b="1" dirty="0" smtClean="0">
                <a:latin typeface="Meiryo UI" panose="020B0604030504040204" pitchFamily="50" charset="-128"/>
                <a:ea typeface="Meiryo UI" panose="020B0604030504040204" pitchFamily="50" charset="-128"/>
              </a:rPr>
              <a:t>○ </a:t>
            </a:r>
            <a:r>
              <a:rPr lang="ja-JP" altLang="en-US" b="1" dirty="0">
                <a:latin typeface="Meiryo UI" panose="020B0604030504040204" pitchFamily="50" charset="-128"/>
                <a:ea typeface="Meiryo UI" panose="020B0604030504040204" pitchFamily="50" charset="-128"/>
              </a:rPr>
              <a:t>平成</a:t>
            </a:r>
            <a:r>
              <a:rPr lang="en-US" altLang="ja-JP" b="1" dirty="0" smtClean="0">
                <a:latin typeface="Meiryo UI" panose="020B0604030504040204" pitchFamily="50" charset="-128"/>
                <a:ea typeface="Meiryo UI" panose="020B0604030504040204" pitchFamily="50" charset="-128"/>
              </a:rPr>
              <a:t>20</a:t>
            </a:r>
            <a:r>
              <a:rPr lang="ja-JP" altLang="en-US" b="1" dirty="0" smtClean="0">
                <a:latin typeface="Meiryo UI" panose="020B0604030504040204" pitchFamily="50" charset="-128"/>
                <a:ea typeface="Meiryo UI" panose="020B0604030504040204" pitchFamily="50" charset="-128"/>
              </a:rPr>
              <a:t>年</a:t>
            </a:r>
            <a:r>
              <a:rPr lang="ja-JP" altLang="en-US" b="1" dirty="0">
                <a:latin typeface="Meiryo UI" panose="020B0604030504040204" pitchFamily="50" charset="-128"/>
                <a:ea typeface="Meiryo UI" panose="020B0604030504040204" pitchFamily="50" charset="-128"/>
              </a:rPr>
              <a:t>改訂の学習指導</a:t>
            </a:r>
            <a:r>
              <a:rPr lang="ja-JP" altLang="en-US" b="1" dirty="0" smtClean="0">
                <a:latin typeface="Meiryo UI" panose="020B0604030504040204" pitchFamily="50" charset="-128"/>
                <a:ea typeface="Meiryo UI" panose="020B0604030504040204" pitchFamily="50" charset="-128"/>
              </a:rPr>
              <a:t>要領</a:t>
            </a:r>
            <a:endParaRPr lang="en-US" altLang="ja-JP" b="1" dirty="0" smtClean="0">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➡小</a:t>
            </a:r>
            <a:r>
              <a:rPr lang="ja-JP" altLang="en-US" dirty="0">
                <a:latin typeface="Meiryo UI" panose="020B0604030504040204" pitchFamily="50" charset="-128"/>
                <a:ea typeface="Meiryo UI" panose="020B0604030504040204" pitchFamily="50" charset="-128"/>
              </a:rPr>
              <a:t>・中・高等学校で一貫した外国語</a:t>
            </a:r>
            <a:r>
              <a:rPr lang="ja-JP" altLang="en-US" dirty="0" smtClean="0">
                <a:latin typeface="Meiryo UI" panose="020B0604030504040204" pitchFamily="50" charset="-128"/>
                <a:ea typeface="Meiryo UI" panose="020B0604030504040204" pitchFamily="50" charset="-128"/>
              </a:rPr>
              <a:t>教育の</a:t>
            </a:r>
            <a:endParaRPr lang="en-US" altLang="ja-JP" dirty="0" smtClean="0">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実施</a:t>
            </a:r>
            <a:endParaRPr lang="en-US" altLang="ja-JP" dirty="0" smtClean="0">
              <a:latin typeface="Meiryo UI" panose="020B0604030504040204" pitchFamily="50" charset="-128"/>
              <a:ea typeface="Meiryo UI" panose="020B0604030504040204" pitchFamily="50" charset="-128"/>
            </a:endParaRPr>
          </a:p>
        </p:txBody>
      </p:sp>
      <p:sp>
        <p:nvSpPr>
          <p:cNvPr id="4" name="下矢印 3"/>
          <p:cNvSpPr/>
          <p:nvPr/>
        </p:nvSpPr>
        <p:spPr>
          <a:xfrm>
            <a:off x="4175956" y="3505552"/>
            <a:ext cx="792088"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スライド番号プレースホルダー 4"/>
          <p:cNvSpPr>
            <a:spLocks noGrp="1"/>
          </p:cNvSpPr>
          <p:nvPr>
            <p:ph type="sldNum" sz="quarter" idx="12"/>
          </p:nvPr>
        </p:nvSpPr>
        <p:spPr/>
        <p:txBody>
          <a:bodyPr/>
          <a:lstStyle/>
          <a:p>
            <a:fld id="{61B69519-1A5F-45B4-A694-5D6CA04D889B}" type="slidenum">
              <a:rPr kumimoji="1" lang="ja-JP" altLang="en-US" smtClean="0"/>
              <a:t>4</a:t>
            </a:fld>
            <a:endParaRPr kumimoji="1" lang="ja-JP" altLang="en-US"/>
          </a:p>
        </p:txBody>
      </p:sp>
    </p:spTree>
    <p:extLst>
      <p:ext uri="{BB962C8B-B14F-4D97-AF65-F5344CB8AC3E}">
        <p14:creationId xmlns:p14="http://schemas.microsoft.com/office/powerpoint/2010/main" val="12685545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学習</a:t>
            </a:r>
            <a:r>
              <a:rPr lang="ja-JP" altLang="en-US" dirty="0"/>
              <a:t>指導要領改訂</a:t>
            </a:r>
            <a:r>
              <a:rPr lang="ja-JP" altLang="en-US" dirty="0"/>
              <a:t>の背景</a:t>
            </a:r>
            <a:endParaRPr kumimoji="1" lang="ja-JP" altLang="en-US" dirty="0"/>
          </a:p>
        </p:txBody>
      </p:sp>
      <p:sp>
        <p:nvSpPr>
          <p:cNvPr id="3" name="コンテンツ プレースホルダー 2"/>
          <p:cNvSpPr>
            <a:spLocks noGrp="1"/>
          </p:cNvSpPr>
          <p:nvPr>
            <p:ph idx="1"/>
          </p:nvPr>
        </p:nvSpPr>
        <p:spPr>
          <a:xfrm>
            <a:off x="601216" y="1412776"/>
            <a:ext cx="8219256" cy="4392488"/>
          </a:xfrm>
        </p:spPr>
        <p:txBody>
          <a:bodyPr>
            <a:noAutofit/>
          </a:bodyPr>
          <a:lstStyle/>
          <a:p>
            <a:pPr marL="0" indent="0">
              <a:buNone/>
            </a:pPr>
            <a:r>
              <a:rPr lang="ja-JP" altLang="en-US" b="1" dirty="0" smtClean="0">
                <a:latin typeface="Meiryo UI" panose="020B0604030504040204" pitchFamily="50" charset="-128"/>
                <a:ea typeface="Meiryo UI" panose="020B0604030504040204" pitchFamily="50" charset="-128"/>
              </a:rPr>
              <a:t>○ 平成</a:t>
            </a:r>
            <a:r>
              <a:rPr lang="en-US" altLang="ja-JP" b="1" dirty="0" smtClean="0">
                <a:latin typeface="Meiryo UI" panose="020B0604030504040204" pitchFamily="50" charset="-128"/>
                <a:ea typeface="Meiryo UI" panose="020B0604030504040204" pitchFamily="50" charset="-128"/>
              </a:rPr>
              <a:t>23</a:t>
            </a:r>
            <a:r>
              <a:rPr lang="ja-JP" altLang="en-US" b="1" dirty="0" smtClean="0">
                <a:latin typeface="Meiryo UI" panose="020B0604030504040204" pitchFamily="50" charset="-128"/>
                <a:ea typeface="Meiryo UI" panose="020B0604030504040204" pitchFamily="50" charset="-128"/>
              </a:rPr>
              <a:t>年度から第５・６学年に外国語</a:t>
            </a:r>
            <a:endParaRPr lang="en-US" altLang="ja-JP" b="1" dirty="0" smtClean="0">
              <a:latin typeface="Meiryo UI" panose="020B0604030504040204" pitchFamily="50" charset="-128"/>
              <a:ea typeface="Meiryo UI" panose="020B0604030504040204" pitchFamily="50" charset="-128"/>
            </a:endParaRPr>
          </a:p>
          <a:p>
            <a:pPr marL="0" indent="0">
              <a:buNone/>
            </a:pPr>
            <a:r>
              <a:rPr lang="ja-JP" altLang="en-US" b="1" dirty="0">
                <a:latin typeface="Meiryo UI" panose="020B0604030504040204" pitchFamily="50" charset="-128"/>
                <a:ea typeface="Meiryo UI" panose="020B0604030504040204" pitchFamily="50" charset="-128"/>
              </a:rPr>
              <a:t>　</a:t>
            </a:r>
            <a:r>
              <a:rPr lang="ja-JP" altLang="en-US" b="1" dirty="0" smtClean="0">
                <a:latin typeface="Meiryo UI" panose="020B0604030504040204" pitchFamily="50" charset="-128"/>
                <a:ea typeface="Meiryo UI" panose="020B0604030504040204" pitchFamily="50" charset="-128"/>
              </a:rPr>
              <a:t>　活動を導入</a:t>
            </a:r>
            <a:endParaRPr lang="en-US" altLang="ja-JP" b="1" dirty="0" smtClean="0">
              <a:latin typeface="Meiryo UI" panose="020B0604030504040204" pitchFamily="50" charset="-128"/>
              <a:ea typeface="Meiryo UI" panose="020B0604030504040204" pitchFamily="50" charset="-128"/>
            </a:endParaRPr>
          </a:p>
          <a:p>
            <a:pPr marL="0" indent="0">
              <a:buNone/>
            </a:pPr>
            <a:r>
              <a:rPr lang="en-US" altLang="ja-JP" b="1" dirty="0" smtClean="0">
                <a:latin typeface="Meiryo UI" panose="020B0604030504040204" pitchFamily="50" charset="-128"/>
                <a:ea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rPr>
              <a:t>成果</a:t>
            </a:r>
            <a:r>
              <a:rPr lang="en-US" altLang="ja-JP" b="1" dirty="0" smtClean="0">
                <a:latin typeface="Meiryo UI" panose="020B0604030504040204" pitchFamily="50" charset="-128"/>
                <a:ea typeface="Meiryo UI" panose="020B0604030504040204" pitchFamily="50" charset="-128"/>
              </a:rPr>
              <a:t>〕</a:t>
            </a:r>
          </a:p>
          <a:p>
            <a:pPr marL="0" indent="0">
              <a:buNone/>
            </a:pPr>
            <a:r>
              <a:rPr lang="ja-JP" altLang="en-US" dirty="0" smtClean="0">
                <a:latin typeface="Meiryo UI" panose="020B0604030504040204" pitchFamily="50" charset="-128"/>
                <a:ea typeface="Meiryo UI" panose="020B0604030504040204" pitchFamily="50" charset="-128"/>
              </a:rPr>
              <a:t>　・児童</a:t>
            </a:r>
            <a:r>
              <a:rPr lang="ja-JP" altLang="en-US" dirty="0">
                <a:latin typeface="Meiryo UI" panose="020B0604030504040204" pitchFamily="50" charset="-128"/>
                <a:ea typeface="Meiryo UI" panose="020B0604030504040204" pitchFamily="50" charset="-128"/>
              </a:rPr>
              <a:t>の高い学習</a:t>
            </a:r>
            <a:r>
              <a:rPr lang="ja-JP" altLang="en-US" dirty="0" smtClean="0">
                <a:latin typeface="Meiryo UI" panose="020B0604030504040204" pitchFamily="50" charset="-128"/>
                <a:ea typeface="Meiryo UI" panose="020B0604030504040204" pitchFamily="50" charset="-128"/>
              </a:rPr>
              <a:t>意欲</a:t>
            </a:r>
            <a:endParaRPr lang="en-US" altLang="ja-JP" dirty="0" smtClean="0">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・中学生</a:t>
            </a:r>
            <a:r>
              <a:rPr lang="ja-JP" altLang="en-US" dirty="0">
                <a:latin typeface="Meiryo UI" panose="020B0604030504040204" pitchFamily="50" charset="-128"/>
                <a:ea typeface="Meiryo UI" panose="020B0604030504040204" pitchFamily="50" charset="-128"/>
              </a:rPr>
              <a:t>の外国語教育に対する積極性の</a:t>
            </a:r>
            <a:r>
              <a:rPr lang="ja-JP" altLang="en-US" dirty="0" smtClean="0">
                <a:latin typeface="Meiryo UI" panose="020B0604030504040204" pitchFamily="50" charset="-128"/>
                <a:ea typeface="Meiryo UI" panose="020B0604030504040204" pitchFamily="50" charset="-128"/>
              </a:rPr>
              <a:t>向上</a:t>
            </a:r>
            <a:endParaRPr lang="en-US" altLang="ja-JP" dirty="0" smtClean="0">
              <a:latin typeface="Meiryo UI" panose="020B0604030504040204" pitchFamily="50" charset="-128"/>
              <a:ea typeface="Meiryo UI" panose="020B0604030504040204" pitchFamily="50" charset="-128"/>
            </a:endParaRPr>
          </a:p>
          <a:p>
            <a:pPr marL="0" indent="0">
              <a:buNone/>
            </a:pPr>
            <a:r>
              <a:rPr lang="en-US" altLang="ja-JP" dirty="0">
                <a:latin typeface="Meiryo UI" panose="020B0604030504040204" pitchFamily="50" charset="-128"/>
                <a:ea typeface="Meiryo UI" panose="020B0604030504040204" pitchFamily="50" charset="-128"/>
              </a:rPr>
              <a:t> </a:t>
            </a:r>
            <a:r>
              <a:rPr lang="en-US" altLang="ja-JP" dirty="0" smtClean="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・英語の音声に対する感受性の向上</a:t>
            </a:r>
            <a:endParaRPr lang="en-US" altLang="ja-JP" dirty="0" smtClean="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2"/>
          </p:nvPr>
        </p:nvSpPr>
        <p:spPr/>
        <p:txBody>
          <a:bodyPr/>
          <a:lstStyle/>
          <a:p>
            <a:fld id="{61B69519-1A5F-45B4-A694-5D6CA04D889B}" type="slidenum">
              <a:rPr kumimoji="1" lang="ja-JP" altLang="en-US" smtClean="0"/>
              <a:t>5</a:t>
            </a:fld>
            <a:endParaRPr kumimoji="1" lang="ja-JP" altLang="en-US"/>
          </a:p>
        </p:txBody>
      </p:sp>
    </p:spTree>
    <p:extLst>
      <p:ext uri="{BB962C8B-B14F-4D97-AF65-F5344CB8AC3E}">
        <p14:creationId xmlns:p14="http://schemas.microsoft.com/office/powerpoint/2010/main" val="2053153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学習</a:t>
            </a:r>
            <a:r>
              <a:rPr lang="ja-JP" altLang="en-US" dirty="0"/>
              <a:t>指導要領改訂</a:t>
            </a:r>
            <a:r>
              <a:rPr lang="ja-JP" altLang="en-US" dirty="0"/>
              <a:t>の背景</a:t>
            </a:r>
            <a:endParaRPr kumimoji="1" lang="ja-JP" altLang="en-US" dirty="0"/>
          </a:p>
        </p:txBody>
      </p:sp>
      <p:sp>
        <p:nvSpPr>
          <p:cNvPr id="3" name="コンテンツ プレースホルダー 2"/>
          <p:cNvSpPr>
            <a:spLocks noGrp="1"/>
          </p:cNvSpPr>
          <p:nvPr>
            <p:ph idx="1"/>
          </p:nvPr>
        </p:nvSpPr>
        <p:spPr>
          <a:xfrm>
            <a:off x="601216" y="1412776"/>
            <a:ext cx="8291264" cy="5328592"/>
          </a:xfrm>
        </p:spPr>
        <p:txBody>
          <a:bodyPr>
            <a:noAutofit/>
          </a:bodyPr>
          <a:lstStyle/>
          <a:p>
            <a:pPr marL="0" indent="0">
              <a:buNone/>
            </a:pPr>
            <a:r>
              <a:rPr lang="ja-JP" altLang="en-US" b="1" dirty="0" smtClean="0">
                <a:latin typeface="Meiryo UI" panose="020B0604030504040204" pitchFamily="50" charset="-128"/>
                <a:ea typeface="Meiryo UI" panose="020B0604030504040204" pitchFamily="50" charset="-128"/>
              </a:rPr>
              <a:t>○ 平成</a:t>
            </a:r>
            <a:r>
              <a:rPr lang="en-US" altLang="ja-JP" b="1" dirty="0" smtClean="0">
                <a:latin typeface="Meiryo UI" panose="020B0604030504040204" pitchFamily="50" charset="-128"/>
                <a:ea typeface="Meiryo UI" panose="020B0604030504040204" pitchFamily="50" charset="-128"/>
              </a:rPr>
              <a:t>23</a:t>
            </a:r>
            <a:r>
              <a:rPr lang="ja-JP" altLang="en-US" b="1" dirty="0" smtClean="0">
                <a:latin typeface="Meiryo UI" panose="020B0604030504040204" pitchFamily="50" charset="-128"/>
                <a:ea typeface="Meiryo UI" panose="020B0604030504040204" pitchFamily="50" charset="-128"/>
              </a:rPr>
              <a:t>年度から導入の外国語活動</a:t>
            </a:r>
            <a:endParaRPr lang="en-US" altLang="ja-JP" b="1" dirty="0" smtClean="0">
              <a:latin typeface="Meiryo UI" panose="020B0604030504040204" pitchFamily="50" charset="-128"/>
              <a:ea typeface="Meiryo UI" panose="020B0604030504040204" pitchFamily="50" charset="-128"/>
            </a:endParaRPr>
          </a:p>
          <a:p>
            <a:pPr marL="0" indent="0">
              <a:buNone/>
            </a:pPr>
            <a:r>
              <a:rPr lang="en-US" altLang="ja-JP" b="1" dirty="0" smtClean="0">
                <a:latin typeface="Meiryo UI" panose="020B0604030504040204" pitchFamily="50" charset="-128"/>
                <a:ea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rPr>
              <a:t>課題</a:t>
            </a:r>
            <a:r>
              <a:rPr lang="en-US" altLang="ja-JP" b="1" dirty="0" smtClean="0">
                <a:latin typeface="Meiryo UI" panose="020B0604030504040204" pitchFamily="50" charset="-128"/>
                <a:ea typeface="Meiryo UI" panose="020B0604030504040204" pitchFamily="50" charset="-128"/>
              </a:rPr>
              <a:t>〕</a:t>
            </a:r>
            <a:endParaRPr lang="en-US" altLang="ja-JP" b="1" dirty="0">
              <a:latin typeface="Meiryo UI" panose="020B0604030504040204" pitchFamily="50" charset="-128"/>
              <a:ea typeface="Meiryo UI" panose="020B0604030504040204" pitchFamily="50" charset="-128"/>
            </a:endParaRPr>
          </a:p>
          <a:p>
            <a:pPr marL="0" indent="0">
              <a:buNone/>
            </a:pPr>
            <a:r>
              <a:rPr lang="ja-JP" altLang="en-US" sz="3000" dirty="0" smtClean="0">
                <a:latin typeface="Meiryo UI" panose="020B0604030504040204" pitchFamily="50" charset="-128"/>
                <a:ea typeface="Meiryo UI" panose="020B0604030504040204" pitchFamily="50" charset="-128"/>
              </a:rPr>
              <a:t>・日本語と英語の音声の違いや英語の発音と綴りの </a:t>
            </a:r>
            <a:endParaRPr lang="en-US" altLang="ja-JP" sz="3000" dirty="0" smtClean="0">
              <a:latin typeface="Meiryo UI" panose="020B0604030504040204" pitchFamily="50" charset="-128"/>
              <a:ea typeface="Meiryo UI" panose="020B0604030504040204" pitchFamily="50" charset="-128"/>
            </a:endParaRPr>
          </a:p>
          <a:p>
            <a:pPr marL="0" indent="0">
              <a:buNone/>
            </a:pPr>
            <a:r>
              <a:rPr lang="en-US" altLang="ja-JP" sz="3000" dirty="0">
                <a:latin typeface="Meiryo UI" panose="020B0604030504040204" pitchFamily="50" charset="-128"/>
                <a:ea typeface="Meiryo UI" panose="020B0604030504040204" pitchFamily="50" charset="-128"/>
              </a:rPr>
              <a:t> </a:t>
            </a:r>
            <a:r>
              <a:rPr lang="ja-JP" altLang="en-US" sz="3000" dirty="0" smtClean="0">
                <a:latin typeface="Meiryo UI" panose="020B0604030504040204" pitchFamily="50" charset="-128"/>
                <a:ea typeface="Meiryo UI" panose="020B0604030504040204" pitchFamily="50" charset="-128"/>
              </a:rPr>
              <a:t>関係、文構造の学習において課題がある。</a:t>
            </a:r>
            <a:endParaRPr lang="en-US" altLang="ja-JP" sz="3000" dirty="0" smtClean="0">
              <a:latin typeface="Meiryo UI" panose="020B0604030504040204" pitchFamily="50" charset="-128"/>
              <a:ea typeface="Meiryo UI" panose="020B0604030504040204" pitchFamily="50" charset="-128"/>
            </a:endParaRPr>
          </a:p>
          <a:p>
            <a:pPr marL="0" indent="0">
              <a:buNone/>
            </a:pPr>
            <a:r>
              <a:rPr lang="ja-JP" altLang="en-US" sz="3000" dirty="0" smtClean="0">
                <a:latin typeface="Meiryo UI" panose="020B0604030504040204" pitchFamily="50" charset="-128"/>
                <a:ea typeface="Meiryo UI" panose="020B0604030504040204" pitchFamily="50" charset="-128"/>
              </a:rPr>
              <a:t>・児童の抽象的な思考力が高まる高学年の段階で、</a:t>
            </a:r>
            <a:endParaRPr lang="en-US" altLang="ja-JP" sz="3000" dirty="0" smtClean="0">
              <a:latin typeface="Meiryo UI" panose="020B0604030504040204" pitchFamily="50" charset="-128"/>
              <a:ea typeface="Meiryo UI" panose="020B0604030504040204" pitchFamily="50" charset="-128"/>
            </a:endParaRPr>
          </a:p>
          <a:p>
            <a:pPr marL="0" indent="0">
              <a:buNone/>
            </a:pPr>
            <a:r>
              <a:rPr lang="ja-JP" altLang="en-US" sz="3000" dirty="0" smtClean="0">
                <a:latin typeface="Meiryo UI" panose="020B0604030504040204" pitchFamily="50" charset="-128"/>
                <a:ea typeface="Meiryo UI" panose="020B0604030504040204" pitchFamily="50" charset="-128"/>
              </a:rPr>
              <a:t> より体系的な学習が求められる。</a:t>
            </a:r>
            <a:endParaRPr lang="en-US" altLang="ja-JP" sz="3000" dirty="0" smtClean="0">
              <a:latin typeface="Meiryo UI" panose="020B0604030504040204" pitchFamily="50" charset="-128"/>
              <a:ea typeface="Meiryo UI" panose="020B0604030504040204" pitchFamily="50" charset="-128"/>
            </a:endParaRPr>
          </a:p>
          <a:p>
            <a:pPr marL="0" indent="0">
              <a:buNone/>
            </a:pPr>
            <a:r>
              <a:rPr lang="ja-JP" altLang="en-US" sz="3000" dirty="0" smtClean="0">
                <a:latin typeface="Meiryo UI" panose="020B0604030504040204" pitchFamily="50" charset="-128"/>
                <a:ea typeface="Meiryo UI" panose="020B0604030504040204" pitchFamily="50" charset="-128"/>
              </a:rPr>
              <a:t>・学年が上がるにつれて児童生徒の学習意欲に課題</a:t>
            </a:r>
            <a:endParaRPr lang="en-US" altLang="ja-JP" sz="3000" dirty="0" smtClean="0">
              <a:latin typeface="Meiryo UI" panose="020B0604030504040204" pitchFamily="50" charset="-128"/>
              <a:ea typeface="Meiryo UI" panose="020B0604030504040204" pitchFamily="50" charset="-128"/>
            </a:endParaRPr>
          </a:p>
          <a:p>
            <a:pPr marL="0" indent="0">
              <a:buNone/>
            </a:pPr>
            <a:r>
              <a:rPr lang="ja-JP" altLang="en-US" sz="3000" dirty="0" smtClean="0">
                <a:latin typeface="Meiryo UI" panose="020B0604030504040204" pitchFamily="50" charset="-128"/>
                <a:ea typeface="Meiryo UI" panose="020B0604030504040204" pitchFamily="50" charset="-128"/>
              </a:rPr>
              <a:t> が生じるといった状況がある。</a:t>
            </a:r>
          </a:p>
          <a:p>
            <a:pPr marL="0" indent="0">
              <a:buNone/>
            </a:pPr>
            <a:r>
              <a:rPr lang="ja-JP" altLang="en-US" sz="3000" dirty="0" smtClean="0">
                <a:latin typeface="Meiryo UI" panose="020B0604030504040204" pitchFamily="50" charset="-128"/>
                <a:ea typeface="Meiryo UI" panose="020B0604030504040204" pitchFamily="50" charset="-128"/>
              </a:rPr>
              <a:t>・学校種間の接続が十分とは言えない状況がある。</a:t>
            </a:r>
            <a:endParaRPr lang="en-US" altLang="ja-JP" sz="3000" dirty="0" smtClean="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2"/>
          </p:nvPr>
        </p:nvSpPr>
        <p:spPr/>
        <p:txBody>
          <a:bodyPr/>
          <a:lstStyle/>
          <a:p>
            <a:fld id="{61B69519-1A5F-45B4-A694-5D6CA04D889B}" type="slidenum">
              <a:rPr kumimoji="1" lang="ja-JP" altLang="en-US" smtClean="0"/>
              <a:t>6</a:t>
            </a:fld>
            <a:endParaRPr kumimoji="1" lang="ja-JP" altLang="en-US" dirty="0"/>
          </a:p>
        </p:txBody>
      </p:sp>
    </p:spTree>
    <p:extLst>
      <p:ext uri="{BB962C8B-B14F-4D97-AF65-F5344CB8AC3E}">
        <p14:creationId xmlns:p14="http://schemas.microsoft.com/office/powerpoint/2010/main" val="16118651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学習</a:t>
            </a:r>
            <a:r>
              <a:rPr lang="ja-JP" altLang="en-US" dirty="0"/>
              <a:t>指導要領改訂</a:t>
            </a:r>
            <a:r>
              <a:rPr lang="ja-JP" altLang="en-US" dirty="0"/>
              <a:t>の背景</a:t>
            </a:r>
            <a:endParaRPr kumimoji="1" lang="ja-JP" altLang="en-US" dirty="0"/>
          </a:p>
        </p:txBody>
      </p:sp>
      <p:sp>
        <p:nvSpPr>
          <p:cNvPr id="3" name="コンテンツ プレースホルダー 2"/>
          <p:cNvSpPr>
            <a:spLocks noGrp="1"/>
          </p:cNvSpPr>
          <p:nvPr>
            <p:ph idx="1"/>
          </p:nvPr>
        </p:nvSpPr>
        <p:spPr>
          <a:xfrm>
            <a:off x="539552" y="1528192"/>
            <a:ext cx="8686800" cy="5069160"/>
          </a:xfrm>
        </p:spPr>
        <p:txBody>
          <a:bodyPr>
            <a:noAutofit/>
          </a:bodyPr>
          <a:lstStyle/>
          <a:p>
            <a:pPr marL="0" indent="0">
              <a:buNone/>
            </a:pPr>
            <a:r>
              <a:rPr lang="ja-JP" altLang="en-US" b="1" dirty="0" smtClean="0">
                <a:latin typeface="Meiryo UI" panose="020B0604030504040204" pitchFamily="50" charset="-128"/>
                <a:ea typeface="Meiryo UI" panose="020B0604030504040204" pitchFamily="50" charset="-128"/>
              </a:rPr>
              <a:t>○中学年に外国語活動</a:t>
            </a:r>
            <a:r>
              <a:rPr lang="ja-JP" altLang="en-US" b="1" dirty="0">
                <a:latin typeface="Meiryo UI" panose="020B0604030504040204" pitchFamily="50" charset="-128"/>
                <a:ea typeface="Meiryo UI" panose="020B0604030504040204" pitchFamily="50" charset="-128"/>
              </a:rPr>
              <a:t>を</a:t>
            </a:r>
            <a:r>
              <a:rPr lang="ja-JP" altLang="en-US" b="1" dirty="0" smtClean="0">
                <a:latin typeface="Meiryo UI" panose="020B0604030504040204" pitchFamily="50" charset="-128"/>
                <a:ea typeface="Meiryo UI" panose="020B0604030504040204" pitchFamily="50" charset="-128"/>
              </a:rPr>
              <a:t>導入</a:t>
            </a:r>
            <a:r>
              <a:rPr lang="ja-JP" altLang="en-US" sz="2800" b="1" dirty="0" smtClean="0">
                <a:latin typeface="Meiryo UI" panose="020B0604030504040204" pitchFamily="50" charset="-128"/>
                <a:ea typeface="Meiryo UI" panose="020B0604030504040204" pitchFamily="50" charset="-128"/>
              </a:rPr>
              <a:t>（年間</a:t>
            </a:r>
            <a:r>
              <a:rPr lang="en-US" altLang="ja-JP" sz="2800" b="1" dirty="0" smtClean="0">
                <a:latin typeface="Meiryo UI" panose="020B0604030504040204" pitchFamily="50" charset="-128"/>
                <a:ea typeface="Meiryo UI" panose="020B0604030504040204" pitchFamily="50" charset="-128"/>
              </a:rPr>
              <a:t>35</a:t>
            </a:r>
            <a:r>
              <a:rPr lang="ja-JP" altLang="en-US" sz="2800" b="1" dirty="0" smtClean="0">
                <a:latin typeface="Meiryo UI" panose="020B0604030504040204" pitchFamily="50" charset="-128"/>
                <a:ea typeface="Meiryo UI" panose="020B0604030504040204" pitchFamily="50" charset="-128"/>
              </a:rPr>
              <a:t>時間）</a:t>
            </a:r>
            <a:endParaRPr lang="en-US" altLang="ja-JP" sz="2800" b="1" dirty="0" smtClean="0">
              <a:latin typeface="Meiryo UI" panose="020B0604030504040204" pitchFamily="50" charset="-128"/>
              <a:ea typeface="Meiryo UI" panose="020B0604030504040204" pitchFamily="50" charset="-128"/>
            </a:endParaRPr>
          </a:p>
          <a:p>
            <a:pPr marL="0" indent="0">
              <a:buNone/>
            </a:pPr>
            <a:r>
              <a:rPr lang="ja-JP" altLang="en-US" sz="2800" dirty="0">
                <a:latin typeface="Meiryo UI" panose="020B0604030504040204" pitchFamily="50" charset="-128"/>
                <a:ea typeface="Meiryo UI" panose="020B0604030504040204" pitchFamily="50" charset="-128"/>
              </a:rPr>
              <a:t>　</a:t>
            </a:r>
            <a:r>
              <a:rPr lang="ja-JP" altLang="en-US" sz="2800" dirty="0" smtClean="0">
                <a:latin typeface="Meiryo UI" panose="020B0604030504040204" pitchFamily="50" charset="-128"/>
                <a:ea typeface="Meiryo UI" panose="020B0604030504040204" pitchFamily="50" charset="-128"/>
              </a:rPr>
              <a:t>「聞く</a:t>
            </a:r>
            <a:r>
              <a:rPr lang="ja-JP" altLang="en-US" sz="2800" dirty="0">
                <a:latin typeface="Meiryo UI" panose="020B0604030504040204" pitchFamily="50" charset="-128"/>
                <a:ea typeface="Meiryo UI" panose="020B0604030504040204" pitchFamily="50" charset="-128"/>
              </a:rPr>
              <a:t>こと</a:t>
            </a:r>
            <a:r>
              <a:rPr lang="ja-JP" altLang="en-US" sz="2800" dirty="0" smtClean="0">
                <a:latin typeface="Meiryo UI" panose="020B0604030504040204" pitchFamily="50" charset="-128"/>
                <a:ea typeface="Meiryo UI" panose="020B0604030504040204" pitchFamily="50" charset="-128"/>
              </a:rPr>
              <a:t>」、「話すこと</a:t>
            </a:r>
            <a:r>
              <a:rPr lang="en-US" altLang="ja-JP" sz="2800" dirty="0">
                <a:latin typeface="Meiryo UI" panose="020B0604030504040204" pitchFamily="50" charset="-128"/>
                <a:ea typeface="Meiryo UI" panose="020B0604030504040204" pitchFamily="50" charset="-128"/>
              </a:rPr>
              <a:t>[</a:t>
            </a:r>
            <a:r>
              <a:rPr lang="ja-JP" altLang="en-US" sz="2800" dirty="0" smtClean="0">
                <a:latin typeface="Meiryo UI" panose="020B0604030504040204" pitchFamily="50" charset="-128"/>
                <a:ea typeface="Meiryo UI" panose="020B0604030504040204" pitchFamily="50" charset="-128"/>
              </a:rPr>
              <a:t>やり取り</a:t>
            </a:r>
            <a:r>
              <a:rPr lang="en-US" altLang="ja-JP" sz="2800" dirty="0" smtClean="0">
                <a:latin typeface="Meiryo UI" panose="020B0604030504040204" pitchFamily="50" charset="-128"/>
                <a:ea typeface="Meiryo UI" panose="020B0604030504040204" pitchFamily="50" charset="-128"/>
              </a:rPr>
              <a:t>]</a:t>
            </a:r>
            <a:r>
              <a:rPr lang="ja-JP" altLang="en-US" sz="2800" dirty="0" smtClean="0">
                <a:latin typeface="Meiryo UI" panose="020B0604030504040204" pitchFamily="50" charset="-128"/>
                <a:ea typeface="Meiryo UI" panose="020B0604030504040204" pitchFamily="50" charset="-128"/>
              </a:rPr>
              <a:t>」、</a:t>
            </a:r>
            <a:r>
              <a:rPr lang="ja-JP" altLang="en-US" sz="2800" dirty="0">
                <a:latin typeface="Meiryo UI" panose="020B0604030504040204" pitchFamily="50" charset="-128"/>
                <a:ea typeface="Meiryo UI" panose="020B0604030504040204" pitchFamily="50" charset="-128"/>
              </a:rPr>
              <a:t> 「話すこと</a:t>
            </a:r>
            <a:r>
              <a:rPr lang="en-US" altLang="ja-JP" sz="2800" dirty="0" smtClean="0">
                <a:latin typeface="Meiryo UI" panose="020B0604030504040204" pitchFamily="50" charset="-128"/>
                <a:ea typeface="Meiryo UI" panose="020B0604030504040204" pitchFamily="50" charset="-128"/>
              </a:rPr>
              <a:t>[</a:t>
            </a:r>
            <a:r>
              <a:rPr lang="ja-JP" altLang="en-US" sz="2800" dirty="0">
                <a:latin typeface="Meiryo UI" panose="020B0604030504040204" pitchFamily="50" charset="-128"/>
                <a:ea typeface="Meiryo UI" panose="020B0604030504040204" pitchFamily="50" charset="-128"/>
              </a:rPr>
              <a:t>発表</a:t>
            </a:r>
            <a:r>
              <a:rPr lang="en-US" altLang="ja-JP" sz="2800" dirty="0" smtClean="0">
                <a:latin typeface="Meiryo UI" panose="020B0604030504040204" pitchFamily="50" charset="-128"/>
                <a:ea typeface="Meiryo UI" panose="020B0604030504040204" pitchFamily="50" charset="-128"/>
              </a:rPr>
              <a:t>]</a:t>
            </a:r>
            <a:r>
              <a:rPr lang="ja-JP" altLang="en-US" sz="2800" dirty="0" smtClean="0">
                <a:latin typeface="Meiryo UI" panose="020B0604030504040204" pitchFamily="50" charset="-128"/>
                <a:ea typeface="Meiryo UI" panose="020B0604030504040204" pitchFamily="50" charset="-128"/>
              </a:rPr>
              <a:t>」</a:t>
            </a:r>
            <a:endParaRPr lang="en-US" altLang="ja-JP" sz="2800" dirty="0" smtClean="0">
              <a:latin typeface="Meiryo UI" panose="020B0604030504040204" pitchFamily="50" charset="-128"/>
              <a:ea typeface="Meiryo UI" panose="020B0604030504040204" pitchFamily="50" charset="-128"/>
            </a:endParaRPr>
          </a:p>
          <a:p>
            <a:pPr marL="0" indent="0">
              <a:buNone/>
            </a:pPr>
            <a:r>
              <a:rPr lang="ja-JP" altLang="en-US" sz="2800" dirty="0" smtClean="0">
                <a:latin typeface="Meiryo UI" panose="020B0604030504040204" pitchFamily="50" charset="-128"/>
                <a:ea typeface="Meiryo UI" panose="020B0604030504040204" pitchFamily="50" charset="-128"/>
              </a:rPr>
              <a:t>外国語</a:t>
            </a:r>
            <a:r>
              <a:rPr lang="ja-JP" altLang="en-US" sz="2800" dirty="0">
                <a:latin typeface="Meiryo UI" panose="020B0604030504040204" pitchFamily="50" charset="-128"/>
                <a:ea typeface="Meiryo UI" panose="020B0604030504040204" pitchFamily="50" charset="-128"/>
              </a:rPr>
              <a:t>に</a:t>
            </a:r>
            <a:r>
              <a:rPr lang="ja-JP" altLang="en-US" sz="2800" dirty="0" smtClean="0">
                <a:latin typeface="Meiryo UI" panose="020B0604030504040204" pitchFamily="50" charset="-128"/>
                <a:ea typeface="Meiryo UI" panose="020B0604030504040204" pitchFamily="50" charset="-128"/>
              </a:rPr>
              <a:t>慣れ親しみ</a:t>
            </a:r>
            <a:r>
              <a:rPr lang="ja-JP" altLang="en-US" sz="2800" dirty="0">
                <a:latin typeface="Meiryo UI" panose="020B0604030504040204" pitchFamily="50" charset="-128"/>
                <a:ea typeface="Meiryo UI" panose="020B0604030504040204" pitchFamily="50" charset="-128"/>
              </a:rPr>
              <a:t>外国語学習への動機付け</a:t>
            </a:r>
            <a:r>
              <a:rPr lang="ja-JP" altLang="en-US" sz="2800" dirty="0" smtClean="0">
                <a:latin typeface="Meiryo UI" panose="020B0604030504040204" pitchFamily="50" charset="-128"/>
                <a:ea typeface="Meiryo UI" panose="020B0604030504040204" pitchFamily="50" charset="-128"/>
              </a:rPr>
              <a:t>を高める。</a:t>
            </a:r>
            <a:endParaRPr lang="en-US" altLang="ja-JP" sz="2800" dirty="0" smtClean="0">
              <a:latin typeface="Meiryo UI" panose="020B0604030504040204" pitchFamily="50" charset="-128"/>
              <a:ea typeface="Meiryo UI" panose="020B0604030504040204" pitchFamily="50" charset="-128"/>
            </a:endParaRPr>
          </a:p>
          <a:p>
            <a:pPr marL="0" indent="0">
              <a:buNone/>
            </a:pPr>
            <a:r>
              <a:rPr lang="ja-JP" altLang="en-US" b="1" dirty="0" smtClean="0">
                <a:latin typeface="Meiryo UI" panose="020B0604030504040204" pitchFamily="50" charset="-128"/>
                <a:ea typeface="Meiryo UI" panose="020B0604030504040204" pitchFamily="50" charset="-128"/>
              </a:rPr>
              <a:t>○高学年に教科としての外国語科を導入</a:t>
            </a:r>
            <a:endParaRPr lang="en-US" altLang="ja-JP" b="1" dirty="0" smtClean="0">
              <a:latin typeface="Meiryo UI" panose="020B0604030504040204" pitchFamily="50" charset="-128"/>
              <a:ea typeface="Meiryo UI" panose="020B0604030504040204" pitchFamily="50" charset="-128"/>
            </a:endParaRPr>
          </a:p>
          <a:p>
            <a:pPr marL="0" indent="0">
              <a:buNone/>
            </a:pPr>
            <a:r>
              <a:rPr lang="ja-JP" altLang="en-US" b="1" dirty="0">
                <a:latin typeface="Meiryo UI" panose="020B0604030504040204" pitchFamily="50" charset="-128"/>
                <a:ea typeface="Meiryo UI" panose="020B0604030504040204" pitchFamily="50" charset="-128"/>
              </a:rPr>
              <a:t>　</a:t>
            </a:r>
            <a:r>
              <a:rPr lang="ja-JP" altLang="en-US" b="1" dirty="0" smtClean="0">
                <a:latin typeface="Meiryo UI" panose="020B0604030504040204" pitchFamily="50" charset="-128"/>
                <a:ea typeface="Meiryo UI" panose="020B0604030504040204" pitchFamily="50" charset="-128"/>
              </a:rPr>
              <a:t>　　　　　　　　　　　　　　　　　　　　 </a:t>
            </a:r>
            <a:r>
              <a:rPr lang="ja-JP" altLang="en-US" sz="2800" b="1" dirty="0" smtClean="0">
                <a:latin typeface="Meiryo UI" panose="020B0604030504040204" pitchFamily="50" charset="-128"/>
                <a:ea typeface="Meiryo UI" panose="020B0604030504040204" pitchFamily="50" charset="-128"/>
              </a:rPr>
              <a:t>（年間</a:t>
            </a:r>
            <a:r>
              <a:rPr lang="en-US" altLang="ja-JP" sz="2800" b="1" dirty="0" smtClean="0">
                <a:latin typeface="Meiryo UI" panose="020B0604030504040204" pitchFamily="50" charset="-128"/>
                <a:ea typeface="Meiryo UI" panose="020B0604030504040204" pitchFamily="50" charset="-128"/>
              </a:rPr>
              <a:t>70</a:t>
            </a:r>
            <a:r>
              <a:rPr lang="ja-JP" altLang="en-US" sz="2800" b="1" dirty="0" smtClean="0">
                <a:latin typeface="Meiryo UI" panose="020B0604030504040204" pitchFamily="50" charset="-128"/>
                <a:ea typeface="Meiryo UI" panose="020B0604030504040204" pitchFamily="50" charset="-128"/>
              </a:rPr>
              <a:t>時間）</a:t>
            </a:r>
            <a:endParaRPr lang="en-US" altLang="ja-JP" sz="2800" b="1" dirty="0" smtClean="0">
              <a:latin typeface="Meiryo UI" panose="020B0604030504040204" pitchFamily="50" charset="-128"/>
              <a:ea typeface="Meiryo UI" panose="020B0604030504040204" pitchFamily="50" charset="-128"/>
            </a:endParaRPr>
          </a:p>
          <a:p>
            <a:pPr marL="0" indent="0">
              <a:buNone/>
            </a:pPr>
            <a:r>
              <a:rPr lang="ja-JP" altLang="en-US" sz="2800" b="1" dirty="0">
                <a:latin typeface="Meiryo UI" panose="020B0604030504040204" pitchFamily="50" charset="-128"/>
                <a:ea typeface="Meiryo UI" panose="020B0604030504040204" pitchFamily="50" charset="-128"/>
              </a:rPr>
              <a:t>　</a:t>
            </a:r>
            <a:r>
              <a:rPr lang="ja-JP" altLang="en-US" sz="2800" dirty="0" smtClean="0">
                <a:latin typeface="Meiryo UI" panose="020B0604030504040204" pitchFamily="50" charset="-128"/>
                <a:ea typeface="Meiryo UI" panose="020B0604030504040204" pitchFamily="50" charset="-128"/>
              </a:rPr>
              <a:t>発達</a:t>
            </a:r>
            <a:r>
              <a:rPr lang="ja-JP" altLang="en-US" sz="2800" dirty="0">
                <a:latin typeface="Meiryo UI" panose="020B0604030504040204" pitchFamily="50" charset="-128"/>
                <a:ea typeface="Meiryo UI" panose="020B0604030504040204" pitchFamily="50" charset="-128"/>
              </a:rPr>
              <a:t>の段階に</a:t>
            </a:r>
            <a:r>
              <a:rPr lang="ja-JP" altLang="en-US" sz="2800" dirty="0" smtClean="0">
                <a:latin typeface="Meiryo UI" panose="020B0604030504040204" pitchFamily="50" charset="-128"/>
                <a:ea typeface="Meiryo UI" panose="020B0604030504040204" pitchFamily="50" charset="-128"/>
              </a:rPr>
              <a:t>応じて</a:t>
            </a:r>
            <a:r>
              <a:rPr lang="ja-JP" altLang="en-US" sz="2800" dirty="0">
                <a:latin typeface="Meiryo UI" panose="020B0604030504040204" pitchFamily="50" charset="-128"/>
                <a:ea typeface="Meiryo UI" panose="020B0604030504040204" pitchFamily="50" charset="-128"/>
              </a:rPr>
              <a:t>段階的に文字を「読むこと</a:t>
            </a:r>
            <a:r>
              <a:rPr lang="ja-JP" altLang="en-US" sz="2800" dirty="0" smtClean="0">
                <a:latin typeface="Meiryo UI" panose="020B0604030504040204" pitchFamily="50" charset="-128"/>
                <a:ea typeface="Meiryo UI" panose="020B0604030504040204" pitchFamily="50" charset="-128"/>
              </a:rPr>
              <a:t>」、</a:t>
            </a:r>
            <a:endParaRPr lang="en-US" altLang="ja-JP" sz="2800" dirty="0" smtClean="0">
              <a:latin typeface="Meiryo UI" panose="020B0604030504040204" pitchFamily="50" charset="-128"/>
              <a:ea typeface="Meiryo UI" panose="020B0604030504040204" pitchFamily="50" charset="-128"/>
            </a:endParaRPr>
          </a:p>
          <a:p>
            <a:pPr marL="0" indent="0">
              <a:buNone/>
            </a:pPr>
            <a:r>
              <a:rPr lang="ja-JP" altLang="en-US" sz="2800" dirty="0" smtClean="0">
                <a:latin typeface="Meiryo UI" panose="020B0604030504040204" pitchFamily="50" charset="-128"/>
                <a:ea typeface="Meiryo UI" panose="020B0604030504040204" pitchFamily="50" charset="-128"/>
              </a:rPr>
              <a:t>「書く</a:t>
            </a:r>
            <a:r>
              <a:rPr lang="ja-JP" altLang="en-US" sz="2800" dirty="0">
                <a:latin typeface="Meiryo UI" panose="020B0604030504040204" pitchFamily="50" charset="-128"/>
                <a:ea typeface="Meiryo UI" panose="020B0604030504040204" pitchFamily="50" charset="-128"/>
              </a:rPr>
              <a:t>こと」を加えて総合的・</a:t>
            </a:r>
            <a:r>
              <a:rPr lang="ja-JP" altLang="en-US" sz="2800" dirty="0" smtClean="0">
                <a:latin typeface="Meiryo UI" panose="020B0604030504040204" pitchFamily="50" charset="-128"/>
                <a:ea typeface="Meiryo UI" panose="020B0604030504040204" pitchFamily="50" charset="-128"/>
              </a:rPr>
              <a:t>系統的な指導を行う。</a:t>
            </a:r>
            <a:endParaRPr lang="en-US" altLang="ja-JP" sz="2800" dirty="0" smtClean="0">
              <a:latin typeface="Meiryo UI" panose="020B0604030504040204" pitchFamily="50" charset="-128"/>
              <a:ea typeface="Meiryo UI" panose="020B0604030504040204" pitchFamily="50" charset="-128"/>
            </a:endParaRPr>
          </a:p>
          <a:p>
            <a:pPr marL="0" indent="0" algn="ctr">
              <a:buNone/>
            </a:pPr>
            <a:endParaRPr lang="en-US" altLang="ja-JP" sz="2800" dirty="0">
              <a:latin typeface="Meiryo UI" panose="020B0604030504040204" pitchFamily="50" charset="-128"/>
              <a:ea typeface="Meiryo UI" panose="020B0604030504040204" pitchFamily="50" charset="-128"/>
            </a:endParaRPr>
          </a:p>
          <a:p>
            <a:pPr marL="0" indent="0" algn="ctr">
              <a:buNone/>
            </a:pPr>
            <a:r>
              <a:rPr lang="ja-JP" altLang="en-US" sz="4000" b="1" dirty="0" smtClean="0">
                <a:latin typeface="Meiryo UI" panose="020B0604030504040204" pitchFamily="50" charset="-128"/>
                <a:ea typeface="Meiryo UI" panose="020B0604030504040204" pitchFamily="50" charset="-128"/>
              </a:rPr>
              <a:t>中学校</a:t>
            </a:r>
            <a:r>
              <a:rPr lang="ja-JP" altLang="en-US" sz="4000" b="1" dirty="0">
                <a:latin typeface="Meiryo UI" panose="020B0604030504040204" pitchFamily="50" charset="-128"/>
                <a:ea typeface="Meiryo UI" panose="020B0604030504040204" pitchFamily="50" charset="-128"/>
              </a:rPr>
              <a:t>への接続を重視</a:t>
            </a:r>
            <a:endParaRPr lang="en-US" altLang="ja-JP" sz="4000" dirty="0">
              <a:latin typeface="Meiryo UI" panose="020B0604030504040204" pitchFamily="50" charset="-128"/>
              <a:ea typeface="Meiryo UI" panose="020B0604030504040204" pitchFamily="50" charset="-128"/>
            </a:endParaRPr>
          </a:p>
        </p:txBody>
      </p:sp>
      <p:sp>
        <p:nvSpPr>
          <p:cNvPr id="4" name="下矢印 3"/>
          <p:cNvSpPr/>
          <p:nvPr/>
        </p:nvSpPr>
        <p:spPr>
          <a:xfrm>
            <a:off x="4139952" y="5373216"/>
            <a:ext cx="792088"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スライド番号プレースホルダー 4"/>
          <p:cNvSpPr>
            <a:spLocks noGrp="1"/>
          </p:cNvSpPr>
          <p:nvPr>
            <p:ph type="sldNum" sz="quarter" idx="12"/>
          </p:nvPr>
        </p:nvSpPr>
        <p:spPr/>
        <p:txBody>
          <a:bodyPr/>
          <a:lstStyle/>
          <a:p>
            <a:fld id="{61B69519-1A5F-45B4-A694-5D6CA04D889B}" type="slidenum">
              <a:rPr kumimoji="1" lang="ja-JP" altLang="en-US" smtClean="0"/>
              <a:t>7</a:t>
            </a:fld>
            <a:endParaRPr kumimoji="1" lang="ja-JP" altLang="en-US" dirty="0"/>
          </a:p>
        </p:txBody>
      </p:sp>
    </p:spTree>
    <p:extLst>
      <p:ext uri="{BB962C8B-B14F-4D97-AF65-F5344CB8AC3E}">
        <p14:creationId xmlns:p14="http://schemas.microsoft.com/office/powerpoint/2010/main" val="8377847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学習</a:t>
            </a:r>
            <a:r>
              <a:rPr lang="ja-JP" altLang="en-US" dirty="0"/>
              <a:t>指導要領改訂</a:t>
            </a:r>
            <a:r>
              <a:rPr lang="ja-JP" altLang="en-US" dirty="0" smtClean="0"/>
              <a:t>の要点</a:t>
            </a:r>
            <a:endParaRPr kumimoji="1" lang="ja-JP" altLang="en-US" dirty="0"/>
          </a:p>
        </p:txBody>
      </p:sp>
      <p:sp>
        <p:nvSpPr>
          <p:cNvPr id="3" name="コンテンツ プレースホルダー 2"/>
          <p:cNvSpPr>
            <a:spLocks noGrp="1"/>
          </p:cNvSpPr>
          <p:nvPr>
            <p:ph idx="1"/>
          </p:nvPr>
        </p:nvSpPr>
        <p:spPr>
          <a:xfrm>
            <a:off x="457200" y="1240160"/>
            <a:ext cx="8229600" cy="5069160"/>
          </a:xfrm>
        </p:spPr>
        <p:txBody>
          <a:bodyPr>
            <a:noAutofit/>
          </a:bodyPr>
          <a:lstStyle/>
          <a:p>
            <a:pPr marL="0" indent="0">
              <a:buNone/>
            </a:pPr>
            <a:r>
              <a:rPr lang="ja-JP" altLang="en-US" b="1" dirty="0" smtClean="0">
                <a:latin typeface="Meiryo UI" panose="020B0604030504040204" pitchFamily="50" charset="-128"/>
                <a:ea typeface="Meiryo UI" panose="020B0604030504040204" pitchFamily="50" charset="-128"/>
              </a:rPr>
              <a:t>目標</a:t>
            </a:r>
            <a:endParaRPr lang="en-US" altLang="ja-JP" b="1" dirty="0" smtClean="0">
              <a:latin typeface="Meiryo UI" panose="020B0604030504040204" pitchFamily="50" charset="-128"/>
              <a:ea typeface="Meiryo UI" panose="020B0604030504040204" pitchFamily="50" charset="-128"/>
            </a:endParaRPr>
          </a:p>
          <a:p>
            <a:pPr marL="0" indent="0">
              <a:buNone/>
            </a:pPr>
            <a:r>
              <a:rPr lang="en-US" altLang="ja-JP" b="1" dirty="0" smtClean="0">
                <a:latin typeface="Meiryo UI" panose="020B0604030504040204" pitchFamily="50" charset="-128"/>
                <a:ea typeface="Meiryo UI" panose="020B0604030504040204" pitchFamily="50" charset="-128"/>
              </a:rPr>
              <a:t>〔</a:t>
            </a:r>
            <a:r>
              <a:rPr lang="ja-JP" altLang="en-US" b="1" dirty="0">
                <a:latin typeface="Meiryo UI" panose="020B0604030504040204" pitchFamily="50" charset="-128"/>
                <a:ea typeface="Meiryo UI" panose="020B0604030504040204" pitchFamily="50" charset="-128"/>
              </a:rPr>
              <a:t>現行</a:t>
            </a:r>
            <a:r>
              <a:rPr lang="en-US" altLang="ja-JP" b="1" dirty="0" smtClean="0">
                <a:latin typeface="Meiryo UI" panose="020B0604030504040204" pitchFamily="50" charset="-128"/>
                <a:ea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rPr>
              <a:t>　第５・６</a:t>
            </a:r>
            <a:r>
              <a:rPr lang="ja-JP" altLang="en-US" b="1" dirty="0">
                <a:latin typeface="Meiryo UI" panose="020B0604030504040204" pitchFamily="50" charset="-128"/>
                <a:ea typeface="Meiryo UI" panose="020B0604030504040204" pitchFamily="50" charset="-128"/>
              </a:rPr>
              <a:t>学年</a:t>
            </a:r>
            <a:r>
              <a:rPr lang="ja-JP" altLang="en-US" b="1" dirty="0" smtClean="0">
                <a:latin typeface="Meiryo UI" panose="020B0604030504040204" pitchFamily="50" charset="-128"/>
                <a:ea typeface="Meiryo UI" panose="020B0604030504040204" pitchFamily="50" charset="-128"/>
              </a:rPr>
              <a:t>外国語活動</a:t>
            </a:r>
            <a:endParaRPr lang="en-US" altLang="ja-JP" b="1" dirty="0" smtClean="0">
              <a:latin typeface="Meiryo UI" panose="020B0604030504040204" pitchFamily="50" charset="-128"/>
              <a:ea typeface="Meiryo UI" panose="020B0604030504040204" pitchFamily="50" charset="-128"/>
            </a:endParaRPr>
          </a:p>
          <a:p>
            <a:pPr marL="0" indent="0">
              <a:buNone/>
            </a:pPr>
            <a:r>
              <a:rPr lang="ja-JP" altLang="en-US" sz="2800" b="1" dirty="0">
                <a:latin typeface="Meiryo UI" panose="020B0604030504040204" pitchFamily="50" charset="-128"/>
                <a:ea typeface="Meiryo UI" panose="020B0604030504040204" pitchFamily="50" charset="-128"/>
              </a:rPr>
              <a:t>　</a:t>
            </a:r>
            <a:r>
              <a:rPr lang="ja-JP" altLang="en-US" sz="2800" dirty="0">
                <a:latin typeface="Meiryo UI" panose="020B0604030504040204" pitchFamily="50" charset="-128"/>
                <a:ea typeface="Meiryo UI" panose="020B0604030504040204" pitchFamily="50" charset="-128"/>
              </a:rPr>
              <a:t>外国語を</a:t>
            </a:r>
            <a:r>
              <a:rPr lang="ja-JP" altLang="en-US" sz="2800" dirty="0" smtClean="0">
                <a:latin typeface="Meiryo UI" panose="020B0604030504040204" pitchFamily="50" charset="-128"/>
                <a:ea typeface="Meiryo UI" panose="020B0604030504040204" pitchFamily="50" charset="-128"/>
              </a:rPr>
              <a:t>通じて、</a:t>
            </a:r>
            <a:endParaRPr lang="en-US" altLang="ja-JP" sz="2800" dirty="0" smtClean="0">
              <a:latin typeface="Meiryo UI" panose="020B0604030504040204" pitchFamily="50" charset="-128"/>
              <a:ea typeface="Meiryo UI" panose="020B0604030504040204" pitchFamily="50" charset="-128"/>
            </a:endParaRPr>
          </a:p>
          <a:p>
            <a:pPr marL="0" indent="0">
              <a:buNone/>
            </a:pPr>
            <a:r>
              <a:rPr lang="ja-JP" altLang="en-US" sz="2800" dirty="0">
                <a:latin typeface="Meiryo UI" panose="020B0604030504040204" pitchFamily="50" charset="-128"/>
                <a:ea typeface="Meiryo UI" panose="020B0604030504040204" pitchFamily="50" charset="-128"/>
              </a:rPr>
              <a:t>　</a:t>
            </a:r>
            <a:r>
              <a:rPr lang="ja-JP" altLang="en-US" sz="2800" dirty="0" smtClean="0">
                <a:latin typeface="Meiryo UI" panose="020B0604030504040204" pitchFamily="50" charset="-128"/>
                <a:ea typeface="Meiryo UI" panose="020B0604030504040204" pitchFamily="50" charset="-128"/>
              </a:rPr>
              <a:t>　 言語</a:t>
            </a:r>
            <a:r>
              <a:rPr lang="ja-JP" altLang="en-US" sz="2800" dirty="0">
                <a:latin typeface="Meiryo UI" panose="020B0604030504040204" pitchFamily="50" charset="-128"/>
                <a:ea typeface="Meiryo UI" panose="020B0604030504040204" pitchFamily="50" charset="-128"/>
              </a:rPr>
              <a:t>や文化について体験的に理解を</a:t>
            </a:r>
            <a:r>
              <a:rPr lang="ja-JP" altLang="en-US" sz="2800" dirty="0" smtClean="0">
                <a:latin typeface="Meiryo UI" panose="020B0604030504040204" pitchFamily="50" charset="-128"/>
                <a:ea typeface="Meiryo UI" panose="020B0604030504040204" pitchFamily="50" charset="-128"/>
              </a:rPr>
              <a:t>深め、</a:t>
            </a:r>
            <a:endParaRPr lang="en-US" altLang="ja-JP" sz="2800" dirty="0" smtClean="0">
              <a:latin typeface="Meiryo UI" panose="020B0604030504040204" pitchFamily="50" charset="-128"/>
              <a:ea typeface="Meiryo UI" panose="020B0604030504040204" pitchFamily="50" charset="-128"/>
            </a:endParaRPr>
          </a:p>
          <a:p>
            <a:pPr marL="0" indent="0">
              <a:buNone/>
            </a:pPr>
            <a:r>
              <a:rPr lang="ja-JP" altLang="en-US" sz="2800" dirty="0">
                <a:latin typeface="Meiryo UI" panose="020B0604030504040204" pitchFamily="50" charset="-128"/>
                <a:ea typeface="Meiryo UI" panose="020B0604030504040204" pitchFamily="50" charset="-128"/>
              </a:rPr>
              <a:t>　 </a:t>
            </a:r>
            <a:r>
              <a:rPr lang="ja-JP" altLang="en-US" sz="2800" dirty="0" smtClean="0">
                <a:latin typeface="Meiryo UI" panose="020B0604030504040204" pitchFamily="50" charset="-128"/>
                <a:ea typeface="Meiryo UI" panose="020B0604030504040204" pitchFamily="50" charset="-128"/>
              </a:rPr>
              <a:t>  積極的</a:t>
            </a:r>
            <a:r>
              <a:rPr lang="ja-JP" altLang="en-US" sz="2800" dirty="0">
                <a:latin typeface="Meiryo UI" panose="020B0604030504040204" pitchFamily="50" charset="-128"/>
                <a:ea typeface="Meiryo UI" panose="020B0604030504040204" pitchFamily="50" charset="-128"/>
              </a:rPr>
              <a:t>にコミュニケーションを図ろうとする態度の</a:t>
            </a:r>
            <a:r>
              <a:rPr lang="ja-JP" altLang="en-US" sz="2800" dirty="0" smtClean="0">
                <a:latin typeface="Meiryo UI" panose="020B0604030504040204" pitchFamily="50" charset="-128"/>
                <a:ea typeface="Meiryo UI" panose="020B0604030504040204" pitchFamily="50" charset="-128"/>
              </a:rPr>
              <a:t>育成</a:t>
            </a:r>
            <a:endParaRPr lang="en-US" altLang="ja-JP" sz="2800" dirty="0" smtClean="0">
              <a:latin typeface="Meiryo UI" panose="020B0604030504040204" pitchFamily="50" charset="-128"/>
              <a:ea typeface="Meiryo UI" panose="020B0604030504040204" pitchFamily="50" charset="-128"/>
            </a:endParaRPr>
          </a:p>
          <a:p>
            <a:pPr marL="0" indent="0">
              <a:buNone/>
            </a:pPr>
            <a:r>
              <a:rPr lang="en-US" altLang="ja-JP" sz="2800" dirty="0">
                <a:latin typeface="Meiryo UI" panose="020B0604030504040204" pitchFamily="50" charset="-128"/>
                <a:ea typeface="Meiryo UI" panose="020B0604030504040204" pitchFamily="50" charset="-128"/>
              </a:rPr>
              <a:t> </a:t>
            </a:r>
            <a:r>
              <a:rPr lang="en-US" altLang="ja-JP" sz="2800" dirty="0" smtClean="0">
                <a:latin typeface="Meiryo UI" panose="020B0604030504040204" pitchFamily="50" charset="-128"/>
                <a:ea typeface="Meiryo UI" panose="020B0604030504040204" pitchFamily="50" charset="-128"/>
              </a:rPr>
              <a:t>  </a:t>
            </a:r>
            <a:r>
              <a:rPr lang="ja-JP" altLang="en-US" sz="2800" dirty="0" smtClean="0">
                <a:latin typeface="Meiryo UI" panose="020B0604030504040204" pitchFamily="50" charset="-128"/>
                <a:ea typeface="Meiryo UI" panose="020B0604030504040204" pitchFamily="50" charset="-128"/>
              </a:rPr>
              <a:t>を図り、</a:t>
            </a:r>
            <a:endParaRPr lang="en-US" altLang="ja-JP" sz="2800" dirty="0" smtClean="0">
              <a:latin typeface="Meiryo UI" panose="020B0604030504040204" pitchFamily="50" charset="-128"/>
              <a:ea typeface="Meiryo UI" panose="020B0604030504040204" pitchFamily="50" charset="-128"/>
            </a:endParaRPr>
          </a:p>
          <a:p>
            <a:pPr marL="0" indent="0">
              <a:buNone/>
            </a:pPr>
            <a:r>
              <a:rPr lang="ja-JP" altLang="en-US" sz="2800" dirty="0">
                <a:latin typeface="Meiryo UI" panose="020B0604030504040204" pitchFamily="50" charset="-128"/>
                <a:ea typeface="Meiryo UI" panose="020B0604030504040204" pitchFamily="50" charset="-128"/>
              </a:rPr>
              <a:t>　 </a:t>
            </a:r>
            <a:r>
              <a:rPr lang="ja-JP" altLang="en-US" sz="2800" dirty="0" smtClean="0">
                <a:latin typeface="Meiryo UI" panose="020B0604030504040204" pitchFamily="50" charset="-128"/>
                <a:ea typeface="Meiryo UI" panose="020B0604030504040204" pitchFamily="50" charset="-128"/>
              </a:rPr>
              <a:t>  外国語</a:t>
            </a:r>
            <a:r>
              <a:rPr lang="ja-JP" altLang="en-US" sz="2800" dirty="0">
                <a:latin typeface="Meiryo UI" panose="020B0604030504040204" pitchFamily="50" charset="-128"/>
                <a:ea typeface="Meiryo UI" panose="020B0604030504040204" pitchFamily="50" charset="-128"/>
              </a:rPr>
              <a:t>の音声や基本的な表現に</a:t>
            </a:r>
            <a:r>
              <a:rPr lang="ja-JP" altLang="en-US" sz="2800" dirty="0" smtClean="0">
                <a:latin typeface="Meiryo UI" panose="020B0604030504040204" pitchFamily="50" charset="-128"/>
                <a:ea typeface="Meiryo UI" panose="020B0604030504040204" pitchFamily="50" charset="-128"/>
              </a:rPr>
              <a:t>慣れ親しませながら、</a:t>
            </a:r>
            <a:endParaRPr lang="en-US" altLang="ja-JP" sz="2800" dirty="0" smtClean="0">
              <a:latin typeface="Meiryo UI" panose="020B0604030504040204" pitchFamily="50" charset="-128"/>
              <a:ea typeface="Meiryo UI" panose="020B0604030504040204" pitchFamily="50" charset="-128"/>
            </a:endParaRPr>
          </a:p>
          <a:p>
            <a:pPr marL="0" indent="0">
              <a:buNone/>
            </a:pPr>
            <a:r>
              <a:rPr lang="en-US" altLang="ja-JP" sz="2800" dirty="0">
                <a:latin typeface="Meiryo UI" panose="020B0604030504040204" pitchFamily="50" charset="-128"/>
                <a:ea typeface="Meiryo UI" panose="020B0604030504040204" pitchFamily="50" charset="-128"/>
              </a:rPr>
              <a:t> </a:t>
            </a:r>
            <a:r>
              <a:rPr lang="en-US" altLang="ja-JP" sz="2800" dirty="0" smtClean="0">
                <a:latin typeface="Meiryo UI" panose="020B0604030504040204" pitchFamily="50" charset="-128"/>
                <a:ea typeface="Meiryo UI" panose="020B0604030504040204" pitchFamily="50" charset="-128"/>
              </a:rPr>
              <a:t> </a:t>
            </a:r>
            <a:r>
              <a:rPr lang="ja-JP" altLang="en-US" sz="2800" dirty="0" smtClean="0">
                <a:latin typeface="Meiryo UI" panose="020B0604030504040204" pitchFamily="50" charset="-128"/>
                <a:ea typeface="Meiryo UI" panose="020B0604030504040204" pitchFamily="50" charset="-128"/>
              </a:rPr>
              <a:t>コミュニケーション</a:t>
            </a:r>
            <a:r>
              <a:rPr lang="ja-JP" altLang="en-US" sz="2800" dirty="0">
                <a:latin typeface="Meiryo UI" panose="020B0604030504040204" pitchFamily="50" charset="-128"/>
                <a:ea typeface="Meiryo UI" panose="020B0604030504040204" pitchFamily="50" charset="-128"/>
              </a:rPr>
              <a:t>能力の素地を養う。</a:t>
            </a:r>
            <a:endParaRPr lang="en-US" altLang="ja-JP" sz="2800"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2"/>
          </p:nvPr>
        </p:nvSpPr>
        <p:spPr/>
        <p:txBody>
          <a:bodyPr/>
          <a:lstStyle/>
          <a:p>
            <a:fld id="{61B69519-1A5F-45B4-A694-5D6CA04D889B}" type="slidenum">
              <a:rPr kumimoji="1" lang="ja-JP" altLang="en-US" smtClean="0"/>
              <a:t>8</a:t>
            </a:fld>
            <a:endParaRPr kumimoji="1" lang="ja-JP" altLang="en-US"/>
          </a:p>
        </p:txBody>
      </p:sp>
    </p:spTree>
    <p:extLst>
      <p:ext uri="{BB962C8B-B14F-4D97-AF65-F5344CB8AC3E}">
        <p14:creationId xmlns:p14="http://schemas.microsoft.com/office/powerpoint/2010/main" val="39211098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学習</a:t>
            </a:r>
            <a:r>
              <a:rPr lang="ja-JP" altLang="en-US" dirty="0"/>
              <a:t>指導要領改訂</a:t>
            </a:r>
            <a:r>
              <a:rPr lang="ja-JP" altLang="en-US" dirty="0" smtClean="0"/>
              <a:t>の要点</a:t>
            </a:r>
            <a:endParaRPr kumimoji="1" lang="ja-JP" altLang="en-US" dirty="0"/>
          </a:p>
        </p:txBody>
      </p:sp>
      <p:sp>
        <p:nvSpPr>
          <p:cNvPr id="3" name="コンテンツ プレースホルダー 2"/>
          <p:cNvSpPr>
            <a:spLocks noGrp="1"/>
          </p:cNvSpPr>
          <p:nvPr>
            <p:ph idx="1"/>
          </p:nvPr>
        </p:nvSpPr>
        <p:spPr>
          <a:xfrm>
            <a:off x="457200" y="1240160"/>
            <a:ext cx="8229600" cy="5069160"/>
          </a:xfrm>
        </p:spPr>
        <p:txBody>
          <a:bodyPr>
            <a:noAutofit/>
          </a:bodyPr>
          <a:lstStyle/>
          <a:p>
            <a:pPr marL="0" indent="0">
              <a:buNone/>
            </a:pPr>
            <a:r>
              <a:rPr lang="ja-JP" altLang="en-US" b="1" dirty="0" smtClean="0">
                <a:latin typeface="Meiryo UI" panose="020B0604030504040204" pitchFamily="50" charset="-128"/>
                <a:ea typeface="Meiryo UI" panose="020B0604030504040204" pitchFamily="50" charset="-128"/>
              </a:rPr>
              <a:t>目標</a:t>
            </a:r>
            <a:endParaRPr lang="en-US" altLang="ja-JP" b="1" dirty="0" smtClean="0">
              <a:latin typeface="Meiryo UI" panose="020B0604030504040204" pitchFamily="50" charset="-128"/>
              <a:ea typeface="Meiryo UI" panose="020B0604030504040204" pitchFamily="50" charset="-128"/>
            </a:endParaRPr>
          </a:p>
          <a:p>
            <a:pPr marL="0" indent="0">
              <a:buNone/>
            </a:pPr>
            <a:r>
              <a:rPr lang="ja-JP" altLang="en-US" b="1" dirty="0" smtClean="0">
                <a:latin typeface="Meiryo UI" panose="020B0604030504040204" pitchFamily="50" charset="-128"/>
                <a:ea typeface="Meiryo UI" panose="020B0604030504040204" pitchFamily="50" charset="-128"/>
              </a:rPr>
              <a:t>第５・６</a:t>
            </a:r>
            <a:r>
              <a:rPr lang="ja-JP" altLang="en-US" b="1" dirty="0">
                <a:latin typeface="Meiryo UI" panose="020B0604030504040204" pitchFamily="50" charset="-128"/>
                <a:ea typeface="Meiryo UI" panose="020B0604030504040204" pitchFamily="50" charset="-128"/>
              </a:rPr>
              <a:t>学年</a:t>
            </a:r>
            <a:r>
              <a:rPr lang="ja-JP" altLang="en-US" b="1" dirty="0" smtClean="0">
                <a:latin typeface="Meiryo UI" panose="020B0604030504040204" pitchFamily="50" charset="-128"/>
                <a:ea typeface="Meiryo UI" panose="020B0604030504040204" pitchFamily="50" charset="-128"/>
              </a:rPr>
              <a:t>外国語科</a:t>
            </a:r>
            <a:endParaRPr lang="en-US" altLang="ja-JP" b="1" dirty="0" smtClean="0">
              <a:latin typeface="Meiryo UI" panose="020B0604030504040204" pitchFamily="50" charset="-128"/>
              <a:ea typeface="Meiryo UI" panose="020B0604030504040204" pitchFamily="50" charset="-128"/>
            </a:endParaRPr>
          </a:p>
          <a:p>
            <a:pPr marL="0" indent="0">
              <a:buNone/>
            </a:pPr>
            <a:r>
              <a:rPr lang="ja-JP" altLang="en-US" sz="2800" b="1" dirty="0">
                <a:latin typeface="Meiryo UI" panose="020B0604030504040204" pitchFamily="50" charset="-128"/>
                <a:ea typeface="Meiryo UI" panose="020B0604030504040204" pitchFamily="50" charset="-128"/>
              </a:rPr>
              <a:t>　</a:t>
            </a:r>
            <a:r>
              <a:rPr lang="ja-JP" altLang="en-US" sz="2800" dirty="0">
                <a:latin typeface="Meiryo UI" panose="020B0604030504040204" pitchFamily="50" charset="-128"/>
                <a:ea typeface="Meiryo UI" panose="020B0604030504040204" pitchFamily="50" charset="-128"/>
              </a:rPr>
              <a:t>外国語によるコミュニケーションにおける見方・考え方を</a:t>
            </a:r>
            <a:r>
              <a:rPr lang="ja-JP" altLang="en-US" sz="2800" dirty="0" smtClean="0">
                <a:latin typeface="Meiryo UI" panose="020B0604030504040204" pitchFamily="50" charset="-128"/>
                <a:ea typeface="Meiryo UI" panose="020B0604030504040204" pitchFamily="50" charset="-128"/>
              </a:rPr>
              <a:t>働かせ、外国語</a:t>
            </a:r>
            <a:r>
              <a:rPr lang="ja-JP" altLang="en-US" sz="2800" dirty="0">
                <a:latin typeface="Meiryo UI" panose="020B0604030504040204" pitchFamily="50" charset="-128"/>
                <a:ea typeface="Meiryo UI" panose="020B0604030504040204" pitchFamily="50" charset="-128"/>
              </a:rPr>
              <a:t>に</a:t>
            </a:r>
            <a:r>
              <a:rPr lang="ja-JP" altLang="en-US" sz="2800" dirty="0" smtClean="0">
                <a:latin typeface="Meiryo UI" panose="020B0604030504040204" pitchFamily="50" charset="-128"/>
                <a:ea typeface="Meiryo UI" panose="020B0604030504040204" pitchFamily="50" charset="-128"/>
              </a:rPr>
              <a:t>よる</a:t>
            </a:r>
            <a:r>
              <a:rPr lang="ja-JP" altLang="en-US" sz="2800" dirty="0">
                <a:latin typeface="Meiryo UI" panose="020B0604030504040204" pitchFamily="50" charset="-128"/>
                <a:ea typeface="Meiryo UI" panose="020B0604030504040204" pitchFamily="50" charset="-128"/>
              </a:rPr>
              <a:t>聞く</a:t>
            </a:r>
            <a:r>
              <a:rPr lang="ja-JP" altLang="en-US" sz="2800" dirty="0" smtClean="0">
                <a:latin typeface="Meiryo UI" panose="020B0604030504040204" pitchFamily="50" charset="-128"/>
                <a:ea typeface="Meiryo UI" panose="020B0604030504040204" pitchFamily="50" charset="-128"/>
              </a:rPr>
              <a:t>こと、読むこと、話すこと、書く</a:t>
            </a:r>
            <a:r>
              <a:rPr lang="ja-JP" altLang="en-US" sz="2800" dirty="0">
                <a:latin typeface="Meiryo UI" panose="020B0604030504040204" pitchFamily="50" charset="-128"/>
                <a:ea typeface="Meiryo UI" panose="020B0604030504040204" pitchFamily="50" charset="-128"/>
              </a:rPr>
              <a:t>ことの言語活動を</a:t>
            </a:r>
            <a:r>
              <a:rPr lang="ja-JP" altLang="en-US" sz="2800" dirty="0" smtClean="0">
                <a:latin typeface="Meiryo UI" panose="020B0604030504040204" pitchFamily="50" charset="-128"/>
                <a:ea typeface="Meiryo UI" panose="020B0604030504040204" pitchFamily="50" charset="-128"/>
              </a:rPr>
              <a:t>通して、コミュニケーション</a:t>
            </a:r>
            <a:r>
              <a:rPr lang="ja-JP" altLang="en-US" sz="2800" dirty="0">
                <a:latin typeface="Meiryo UI" panose="020B0604030504040204" pitchFamily="50" charset="-128"/>
                <a:ea typeface="Meiryo UI" panose="020B0604030504040204" pitchFamily="50" charset="-128"/>
              </a:rPr>
              <a:t>を図る基礎となる資質・能力を次のとおり育成することを目指す</a:t>
            </a:r>
            <a:r>
              <a:rPr lang="ja-JP" altLang="en-US" sz="2800" dirty="0" smtClean="0">
                <a:latin typeface="Meiryo UI" panose="020B0604030504040204" pitchFamily="50" charset="-128"/>
                <a:ea typeface="Meiryo UI" panose="020B0604030504040204" pitchFamily="50" charset="-128"/>
              </a:rPr>
              <a:t>。</a:t>
            </a:r>
            <a:endParaRPr lang="en-US" altLang="ja-JP" sz="2800" dirty="0" smtClean="0">
              <a:latin typeface="Meiryo UI" panose="020B0604030504040204" pitchFamily="50" charset="-128"/>
              <a:ea typeface="Meiryo UI" panose="020B0604030504040204" pitchFamily="50" charset="-128"/>
            </a:endParaRPr>
          </a:p>
          <a:p>
            <a:pPr marL="0" indent="0">
              <a:buNone/>
            </a:pPr>
            <a:r>
              <a:rPr lang="ja-JP" altLang="en-US" b="1" dirty="0" smtClean="0">
                <a:latin typeface="Meiryo UI" panose="020B0604030504040204" pitchFamily="50" charset="-128"/>
                <a:ea typeface="Meiryo UI" panose="020B0604030504040204" pitchFamily="50" charset="-128"/>
              </a:rPr>
              <a:t>第３・４</a:t>
            </a:r>
            <a:r>
              <a:rPr lang="ja-JP" altLang="en-US" b="1" dirty="0">
                <a:latin typeface="Meiryo UI" panose="020B0604030504040204" pitchFamily="50" charset="-128"/>
                <a:ea typeface="Meiryo UI" panose="020B0604030504040204" pitchFamily="50" charset="-128"/>
              </a:rPr>
              <a:t>学年</a:t>
            </a:r>
            <a:r>
              <a:rPr lang="ja-JP" altLang="en-US" b="1" dirty="0" smtClean="0">
                <a:latin typeface="Meiryo UI" panose="020B0604030504040204" pitchFamily="50" charset="-128"/>
                <a:ea typeface="Meiryo UI" panose="020B0604030504040204" pitchFamily="50" charset="-128"/>
              </a:rPr>
              <a:t>外国語活動</a:t>
            </a:r>
            <a:endParaRPr lang="en-US" altLang="ja-JP" b="1" dirty="0" smtClean="0">
              <a:latin typeface="Meiryo UI" panose="020B0604030504040204" pitchFamily="50" charset="-128"/>
              <a:ea typeface="Meiryo UI" panose="020B0604030504040204" pitchFamily="50" charset="-128"/>
            </a:endParaRPr>
          </a:p>
          <a:p>
            <a:pPr marL="0" indent="0">
              <a:buNone/>
            </a:pPr>
            <a:r>
              <a:rPr lang="ja-JP" altLang="en-US" sz="2800" b="1" dirty="0" smtClean="0">
                <a:latin typeface="Meiryo UI" panose="020B0604030504040204" pitchFamily="50" charset="-128"/>
                <a:ea typeface="Meiryo UI" panose="020B0604030504040204" pitchFamily="50" charset="-128"/>
              </a:rPr>
              <a:t>　</a:t>
            </a:r>
            <a:r>
              <a:rPr lang="ja-JP" altLang="en-US" sz="2800" dirty="0" smtClean="0">
                <a:latin typeface="Meiryo UI" panose="020B0604030504040204" pitchFamily="50" charset="-128"/>
                <a:ea typeface="Meiryo UI" panose="020B0604030504040204" pitchFamily="50" charset="-128"/>
              </a:rPr>
              <a:t>外国語</a:t>
            </a:r>
            <a:r>
              <a:rPr lang="ja-JP" altLang="en-US" sz="2800" dirty="0">
                <a:latin typeface="Meiryo UI" panose="020B0604030504040204" pitchFamily="50" charset="-128"/>
                <a:ea typeface="Meiryo UI" panose="020B0604030504040204" pitchFamily="50" charset="-128"/>
              </a:rPr>
              <a:t>によるコミュニケーションにおける見方・考え方を</a:t>
            </a:r>
            <a:r>
              <a:rPr lang="ja-JP" altLang="en-US" sz="2800" dirty="0" smtClean="0">
                <a:latin typeface="Meiryo UI" panose="020B0604030504040204" pitchFamily="50" charset="-128"/>
                <a:ea typeface="Meiryo UI" panose="020B0604030504040204" pitchFamily="50" charset="-128"/>
              </a:rPr>
              <a:t>働かせ、外国語</a:t>
            </a:r>
            <a:r>
              <a:rPr lang="ja-JP" altLang="en-US" sz="2800" dirty="0">
                <a:latin typeface="Meiryo UI" panose="020B0604030504040204" pitchFamily="50" charset="-128"/>
                <a:ea typeface="Meiryo UI" panose="020B0604030504040204" pitchFamily="50" charset="-128"/>
              </a:rPr>
              <a:t>に</a:t>
            </a:r>
            <a:r>
              <a:rPr lang="ja-JP" altLang="en-US" sz="2800" dirty="0" smtClean="0">
                <a:latin typeface="Meiryo UI" panose="020B0604030504040204" pitchFamily="50" charset="-128"/>
                <a:ea typeface="Meiryo UI" panose="020B0604030504040204" pitchFamily="50" charset="-128"/>
              </a:rPr>
              <a:t>よる</a:t>
            </a:r>
            <a:r>
              <a:rPr lang="ja-JP" altLang="en-US" sz="2800" dirty="0">
                <a:latin typeface="Meiryo UI" panose="020B0604030504040204" pitchFamily="50" charset="-128"/>
                <a:ea typeface="Meiryo UI" panose="020B0604030504040204" pitchFamily="50" charset="-128"/>
              </a:rPr>
              <a:t>聞く</a:t>
            </a:r>
            <a:r>
              <a:rPr lang="ja-JP" altLang="en-US" sz="2800" dirty="0" smtClean="0">
                <a:latin typeface="Meiryo UI" panose="020B0604030504040204" pitchFamily="50" charset="-128"/>
                <a:ea typeface="Meiryo UI" panose="020B0604030504040204" pitchFamily="50" charset="-128"/>
              </a:rPr>
              <a:t>こと、話す</a:t>
            </a:r>
            <a:r>
              <a:rPr lang="ja-JP" altLang="en-US" sz="2800" dirty="0">
                <a:latin typeface="Meiryo UI" panose="020B0604030504040204" pitchFamily="50" charset="-128"/>
                <a:ea typeface="Meiryo UI" panose="020B0604030504040204" pitchFamily="50" charset="-128"/>
              </a:rPr>
              <a:t>ことの言語活動を</a:t>
            </a:r>
            <a:r>
              <a:rPr lang="ja-JP" altLang="en-US" sz="2800" dirty="0" smtClean="0">
                <a:latin typeface="Meiryo UI" panose="020B0604030504040204" pitchFamily="50" charset="-128"/>
                <a:ea typeface="Meiryo UI" panose="020B0604030504040204" pitchFamily="50" charset="-128"/>
              </a:rPr>
              <a:t>通して、コミュニケーション</a:t>
            </a:r>
            <a:r>
              <a:rPr lang="ja-JP" altLang="en-US" sz="2800" dirty="0">
                <a:latin typeface="Meiryo UI" panose="020B0604030504040204" pitchFamily="50" charset="-128"/>
                <a:ea typeface="Meiryo UI" panose="020B0604030504040204" pitchFamily="50" charset="-128"/>
              </a:rPr>
              <a:t>を図る素地と</a:t>
            </a:r>
            <a:r>
              <a:rPr lang="ja-JP" altLang="en-US" sz="2800" dirty="0" smtClean="0">
                <a:latin typeface="Meiryo UI" panose="020B0604030504040204" pitchFamily="50" charset="-128"/>
                <a:ea typeface="Meiryo UI" panose="020B0604030504040204" pitchFamily="50" charset="-128"/>
              </a:rPr>
              <a:t>なる</a:t>
            </a:r>
            <a:r>
              <a:rPr lang="ja-JP" altLang="en-US" sz="2800" dirty="0">
                <a:latin typeface="Meiryo UI" panose="020B0604030504040204" pitchFamily="50" charset="-128"/>
                <a:ea typeface="Meiryo UI" panose="020B0604030504040204" pitchFamily="50" charset="-128"/>
              </a:rPr>
              <a:t>資質・能力を次のとおり育成することを目指す。</a:t>
            </a:r>
            <a:endParaRPr lang="en-US" altLang="ja-JP" sz="2800"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2"/>
          </p:nvPr>
        </p:nvSpPr>
        <p:spPr/>
        <p:txBody>
          <a:bodyPr/>
          <a:lstStyle/>
          <a:p>
            <a:fld id="{61B69519-1A5F-45B4-A694-5D6CA04D889B}" type="slidenum">
              <a:rPr kumimoji="1" lang="ja-JP" altLang="en-US" smtClean="0"/>
              <a:t>9</a:t>
            </a:fld>
            <a:endParaRPr kumimoji="1" lang="ja-JP" altLang="en-US"/>
          </a:p>
        </p:txBody>
      </p:sp>
    </p:spTree>
    <p:extLst>
      <p:ext uri="{BB962C8B-B14F-4D97-AF65-F5344CB8AC3E}">
        <p14:creationId xmlns:p14="http://schemas.microsoft.com/office/powerpoint/2010/main" val="11774026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1137</TotalTime>
  <Words>2137</Words>
  <Application>Microsoft Office PowerPoint</Application>
  <PresentationFormat>画面に合わせる (4:3)</PresentationFormat>
  <Paragraphs>257</Paragraphs>
  <Slides>16</Slides>
  <Notes>16</Notes>
  <HiddenSlides>0</HiddenSlides>
  <MMClips>0</MMClips>
  <ScaleCrop>false</ScaleCrop>
  <HeadingPairs>
    <vt:vector size="4" baseType="variant">
      <vt:variant>
        <vt:lpstr>テーマ</vt:lpstr>
      </vt:variant>
      <vt:variant>
        <vt:i4>1</vt:i4>
      </vt:variant>
      <vt:variant>
        <vt:lpstr>スライド タイトル</vt:lpstr>
      </vt:variant>
      <vt:variant>
        <vt:i4>16</vt:i4>
      </vt:variant>
    </vt:vector>
  </HeadingPairs>
  <TitlesOfParts>
    <vt:vector size="17" baseType="lpstr">
      <vt:lpstr>Office ​​テーマ</vt:lpstr>
      <vt:lpstr>校内研修プログラム　研修１  ～外国語教育についての理解を深める～</vt:lpstr>
      <vt:lpstr>PowerPoint プレゼンテーション</vt:lpstr>
      <vt:lpstr>PowerPoint プレゼンテーション</vt:lpstr>
      <vt:lpstr>学習指導要領改訂の背景</vt:lpstr>
      <vt:lpstr>学習指導要領改訂の背景</vt:lpstr>
      <vt:lpstr>学習指導要領改訂の背景</vt:lpstr>
      <vt:lpstr>学習指導要領改訂の背景</vt:lpstr>
      <vt:lpstr>学習指導要領改訂の要点</vt:lpstr>
      <vt:lpstr>学習指導要領改訂の要点</vt:lpstr>
      <vt:lpstr>学習指導要領改訂の要点</vt:lpstr>
      <vt:lpstr>学習指導要領改訂の要点（演習）</vt:lpstr>
      <vt:lpstr>学習指導要領改訂の要点（参考）</vt:lpstr>
      <vt:lpstr>学習指導要領改訂の要点（参考）</vt:lpstr>
      <vt:lpstr>学習指導要領改訂の要点（参考）</vt:lpstr>
      <vt:lpstr>PowerPoint プレゼンテーション</vt:lpstr>
      <vt:lpstr>校内研修プログラム　研修１  ～外国語教育についての理解を深める～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校内研修プログラム　研修３ ～年間指導計画をみなおすために～</dc:title>
  <dc:creator>K_Hani</dc:creator>
  <cp:lastModifiedBy>東京都</cp:lastModifiedBy>
  <cp:revision>114</cp:revision>
  <cp:lastPrinted>2017-09-20T02:21:07Z</cp:lastPrinted>
  <dcterms:created xsi:type="dcterms:W3CDTF">2017-07-16T15:06:08Z</dcterms:created>
  <dcterms:modified xsi:type="dcterms:W3CDTF">2018-01-24T00:48:49Z</dcterms:modified>
</cp:coreProperties>
</file>