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257" r:id="rId3"/>
    <p:sldId id="265" r:id="rId4"/>
    <p:sldId id="277" r:id="rId5"/>
    <p:sldId id="276" r:id="rId6"/>
    <p:sldId id="258" r:id="rId7"/>
    <p:sldId id="268" r:id="rId8"/>
    <p:sldId id="270" r:id="rId9"/>
    <p:sldId id="279" r:id="rId10"/>
    <p:sldId id="280" r:id="rId11"/>
    <p:sldId id="269" r:id="rId12"/>
    <p:sldId id="281" r:id="rId13"/>
    <p:sldId id="282" r:id="rId14"/>
    <p:sldId id="283" r:id="rId15"/>
    <p:sldId id="260" r:id="rId16"/>
    <p:sldId id="266" r:id="rId17"/>
    <p:sldId id="278" r:id="rId18"/>
    <p:sldId id="261" r:id="rId19"/>
    <p:sldId id="263" r:id="rId20"/>
    <p:sldId id="264" r:id="rId21"/>
    <p:sldId id="262" r:id="rId2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EC"/>
    <a:srgbClr val="3BF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2253" autoAdjust="0"/>
  </p:normalViewPr>
  <p:slideViewPr>
    <p:cSldViewPr snapToGrid="0">
      <p:cViewPr varScale="1">
        <p:scale>
          <a:sx n="69" d="100"/>
          <a:sy n="69" d="100"/>
        </p:scale>
        <p:origin x="21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0960450\Desktop\&#12473;&#12521;&#12452;&#12489;&#12464;&#12521;&#12501;&#24046;&#26367;&#1236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0960450\Desktop\&#12473;&#12521;&#12452;&#12489;&#12464;&#12521;&#12501;&#24046;&#26367;&#1236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0960450\Desktop\&#12473;&#12521;&#12452;&#12489;&#12464;&#12521;&#12501;&#24046;&#26367;&#12360;.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0960450\Desktop\&#12473;&#12521;&#12452;&#12489;&#12464;&#12521;&#12501;&#24046;&#26367;&#12360;.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0960450\Desktop\&#12473;&#12521;&#12452;&#12489;&#12464;&#12521;&#12501;&#24046;&#26367;&#12360;.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0960450\Desktop\&#12473;&#12521;&#12452;&#12489;&#12464;&#12521;&#12501;&#24046;&#26367;&#1236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FF0000"/>
                </a:solidFill>
                <a:latin typeface="+mn-lt"/>
                <a:ea typeface="+mn-ea"/>
                <a:cs typeface="+mn-cs"/>
              </a:defRPr>
            </a:pP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いじめられた</a:t>
            </a:r>
            <a:r>
              <a:rPr lang="ja-JP" altLang="en-US" sz="3200" b="1" i="0" u="none" strike="noStrike" baseline="0" dirty="0">
                <a:solidFill>
                  <a:schemeClr val="tx1"/>
                </a:solidFill>
                <a:effectLst/>
                <a:latin typeface="メイリオ" panose="020B0604030504040204" pitchFamily="50" charset="-128"/>
                <a:ea typeface="メイリオ" panose="020B0604030504040204" pitchFamily="50" charset="-128"/>
              </a:rPr>
              <a:t>児童の相談</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状況（小学校）</a:t>
            </a: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endParaRPr lang="en-US" altLang="ja-JP" sz="3200" b="1" i="0" u="none" strike="noStrike" baseline="0" dirty="0">
              <a:solidFill>
                <a:schemeClr val="tx1"/>
              </a:solidFill>
              <a:effectLst/>
              <a:latin typeface="メイリオ" panose="020B0604030504040204" pitchFamily="50" charset="-128"/>
              <a:ea typeface="メイリオ" panose="020B0604030504040204" pitchFamily="50" charset="-128"/>
            </a:endParaRPr>
          </a:p>
        </c:rich>
      </c:tx>
      <c:layout>
        <c:manualLayout>
          <c:xMode val="edge"/>
          <c:yMode val="edge"/>
          <c:x val="1.9176509186351706E-4"/>
          <c:y val="2.375194286770697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FF0000"/>
              </a:solidFill>
              <a:latin typeface="+mn-lt"/>
              <a:ea typeface="+mn-ea"/>
              <a:cs typeface="+mn-cs"/>
            </a:defRPr>
          </a:pPr>
          <a:endParaRPr lang="ja-JP"/>
        </a:p>
      </c:txPr>
    </c:title>
    <c:autoTitleDeleted val="0"/>
    <c:plotArea>
      <c:layout>
        <c:manualLayout>
          <c:layoutTarget val="inner"/>
          <c:xMode val="edge"/>
          <c:yMode val="edge"/>
          <c:x val="0.32376386154855641"/>
          <c:y val="0.16805548898642217"/>
          <c:w val="0.6113818897637795"/>
          <c:h val="0.72454505686789161"/>
        </c:manualLayout>
      </c:layout>
      <c:barChart>
        <c:barDir val="bar"/>
        <c:grouping val="clustered"/>
        <c:varyColors val="0"/>
        <c:ser>
          <c:idx val="0"/>
          <c:order val="0"/>
          <c:spPr>
            <a:solidFill>
              <a:srgbClr val="0070C0"/>
            </a:solidFill>
            <a:ln>
              <a:noFill/>
            </a:ln>
            <a:effectLst/>
          </c:spPr>
          <c:invertIfNegative val="0"/>
          <c:cat>
            <c:strRef>
              <c:f>Sheet1!$A$2:$A$10</c:f>
              <c:strCache>
                <c:ptCount val="9"/>
                <c:pt idx="0">
                  <c:v>誰にも相談していない</c:v>
                </c:pt>
                <c:pt idx="1">
                  <c:v>その他（地域の人など）</c:v>
                </c:pt>
                <c:pt idx="2">
                  <c:v>友人</c:v>
                </c:pt>
                <c:pt idx="3">
                  <c:v>保護者や家族等</c:v>
                </c:pt>
                <c:pt idx="4">
                  <c:v>学校以外の相談機関</c:v>
                </c:pt>
                <c:pt idx="5">
                  <c:v>スクールカウンセラー</c:v>
                </c:pt>
                <c:pt idx="6">
                  <c:v>養護教諭</c:v>
                </c:pt>
                <c:pt idx="7">
                  <c:v>学級担任以外の教職員</c:v>
                </c:pt>
                <c:pt idx="8">
                  <c:v>学級担任</c:v>
                </c:pt>
              </c:strCache>
            </c:strRef>
          </c:cat>
          <c:val>
            <c:numRef>
              <c:f>Sheet1!$B$2:$B$10</c:f>
              <c:numCache>
                <c:formatCode>0.0%</c:formatCode>
                <c:ptCount val="9"/>
                <c:pt idx="0">
                  <c:v>1.6298953453950233E-2</c:v>
                </c:pt>
                <c:pt idx="1">
                  <c:v>1.7587545927873647E-3</c:v>
                </c:pt>
                <c:pt idx="2">
                  <c:v>3.3677538440106569E-2</c:v>
                </c:pt>
                <c:pt idx="3">
                  <c:v>0.12102321207794244</c:v>
                </c:pt>
                <c:pt idx="4">
                  <c:v>2.4552910651784005E-3</c:v>
                </c:pt>
                <c:pt idx="5">
                  <c:v>2.8854023368798647E-2</c:v>
                </c:pt>
                <c:pt idx="6">
                  <c:v>2.0391105229247565E-2</c:v>
                </c:pt>
                <c:pt idx="7">
                  <c:v>3.5262158914796178E-2</c:v>
                </c:pt>
                <c:pt idx="8">
                  <c:v>0.91639820990126597</c:v>
                </c:pt>
              </c:numCache>
            </c:numRef>
          </c:val>
          <c:extLst>
            <c:ext xmlns:c16="http://schemas.microsoft.com/office/drawing/2014/chart" uri="{C3380CC4-5D6E-409C-BE32-E72D297353CC}">
              <c16:uniqueId val="{00000000-49EE-4008-B749-6FE596FF7938}"/>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いじめられた</a:t>
            </a:r>
            <a:r>
              <a:rPr lang="ja-JP" altLang="en-US" sz="3200" b="1" i="0" u="none" strike="noStrike" baseline="0" dirty="0">
                <a:solidFill>
                  <a:schemeClr val="tx1"/>
                </a:solidFill>
                <a:effectLst/>
                <a:latin typeface="メイリオ" panose="020B0604030504040204" pitchFamily="50" charset="-128"/>
                <a:ea typeface="メイリオ" panose="020B0604030504040204" pitchFamily="50" charset="-128"/>
              </a:rPr>
              <a:t>生徒の相談</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状況（中学校）</a:t>
            </a: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endParaRPr lang="en-US" altLang="ja-JP" sz="3200" b="1" i="0" u="none" strike="noStrike" baseline="0" dirty="0">
              <a:solidFill>
                <a:schemeClr val="tx1"/>
              </a:solidFill>
              <a:effectLst/>
              <a:latin typeface="メイリオ" panose="020B0604030504040204" pitchFamily="50" charset="-128"/>
              <a:ea typeface="メイリオ" panose="020B0604030504040204" pitchFamily="50" charset="-128"/>
            </a:endParaRPr>
          </a:p>
        </c:rich>
      </c:tx>
      <c:layout>
        <c:manualLayout>
          <c:xMode val="edge"/>
          <c:yMode val="edge"/>
          <c:x val="1.9176510759228246E-4"/>
          <c:y val="2.40193038407405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2063888888888886"/>
          <c:y val="0.16805555555555557"/>
          <c:w val="0.6113818897637795"/>
          <c:h val="0.72454505686789161"/>
        </c:manualLayout>
      </c:layout>
      <c:barChart>
        <c:barDir val="bar"/>
        <c:grouping val="clustered"/>
        <c:varyColors val="0"/>
        <c:ser>
          <c:idx val="0"/>
          <c:order val="0"/>
          <c:spPr>
            <a:solidFill>
              <a:srgbClr val="0070C0"/>
            </a:solidFill>
            <a:ln>
              <a:noFill/>
            </a:ln>
            <a:effectLst/>
          </c:spPr>
          <c:invertIfNegative val="0"/>
          <c:cat>
            <c:strRef>
              <c:f>Sheet1!$A$2:$A$10</c:f>
              <c:strCache>
                <c:ptCount val="9"/>
                <c:pt idx="0">
                  <c:v>誰にも相談していない</c:v>
                </c:pt>
                <c:pt idx="1">
                  <c:v>その他（地域の人など）</c:v>
                </c:pt>
                <c:pt idx="2">
                  <c:v>友人</c:v>
                </c:pt>
                <c:pt idx="3">
                  <c:v>保護者や家族等</c:v>
                </c:pt>
                <c:pt idx="4">
                  <c:v>学校以外の相談機関</c:v>
                </c:pt>
                <c:pt idx="5">
                  <c:v>スクールカウンセラー</c:v>
                </c:pt>
                <c:pt idx="6">
                  <c:v>養護教諭</c:v>
                </c:pt>
                <c:pt idx="7">
                  <c:v>学級担任以外の教職員</c:v>
                </c:pt>
                <c:pt idx="8">
                  <c:v>学級担任</c:v>
                </c:pt>
              </c:strCache>
            </c:strRef>
          </c:cat>
          <c:val>
            <c:numRef>
              <c:f>Sheet1!$D$2:$D$10</c:f>
              <c:numCache>
                <c:formatCode>0.0%</c:formatCode>
                <c:ptCount val="9"/>
                <c:pt idx="0">
                  <c:v>4.9081515499425944E-2</c:v>
                </c:pt>
                <c:pt idx="1">
                  <c:v>1.2916188289322618E-3</c:v>
                </c:pt>
                <c:pt idx="2">
                  <c:v>5.8553386911595867E-2</c:v>
                </c:pt>
                <c:pt idx="3">
                  <c:v>0.15384615384615385</c:v>
                </c:pt>
                <c:pt idx="4">
                  <c:v>7.1756601607347878E-3</c:v>
                </c:pt>
                <c:pt idx="5">
                  <c:v>5.2669345579793338E-2</c:v>
                </c:pt>
                <c:pt idx="6">
                  <c:v>5.4822043628013781E-2</c:v>
                </c:pt>
                <c:pt idx="7">
                  <c:v>0.16676234213547647</c:v>
                </c:pt>
                <c:pt idx="8">
                  <c:v>0.78114236509758894</c:v>
                </c:pt>
              </c:numCache>
            </c:numRef>
          </c:val>
          <c:extLst>
            <c:ext xmlns:c16="http://schemas.microsoft.com/office/drawing/2014/chart" uri="{C3380CC4-5D6E-409C-BE32-E72D297353CC}">
              <c16:uniqueId val="{00000000-5369-4CD4-8C0E-05ABBCB8CA5A}"/>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いじめられた</a:t>
            </a:r>
            <a:r>
              <a:rPr lang="ja-JP" altLang="en-US" sz="3200" b="1" i="0" u="none" strike="noStrike" baseline="0" dirty="0">
                <a:solidFill>
                  <a:schemeClr val="tx1"/>
                </a:solidFill>
                <a:effectLst/>
                <a:latin typeface="メイリオ" panose="020B0604030504040204" pitchFamily="50" charset="-128"/>
                <a:ea typeface="メイリオ" panose="020B0604030504040204" pitchFamily="50" charset="-128"/>
              </a:rPr>
              <a:t>生徒の相談</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状況（高等学校）</a:t>
            </a: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endParaRPr lang="en-US" altLang="ja-JP" sz="3200" b="1" i="0" u="none" strike="noStrike" baseline="0" dirty="0">
              <a:solidFill>
                <a:schemeClr val="tx1"/>
              </a:solidFill>
              <a:effectLst/>
              <a:latin typeface="メイリオ" panose="020B0604030504040204" pitchFamily="50" charset="-128"/>
              <a:ea typeface="メイリオ" panose="020B0604030504040204" pitchFamily="50" charset="-128"/>
            </a:endParaRPr>
          </a:p>
        </c:rich>
      </c:tx>
      <c:layout>
        <c:manualLayout>
          <c:xMode val="edge"/>
          <c:yMode val="edge"/>
          <c:x val="1.9176509186351706E-4"/>
          <c:y val="1.5791453130876482E-3"/>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2063888888888886"/>
          <c:y val="0.16805555555555557"/>
          <c:w val="0.6113818897637795"/>
          <c:h val="0.72454505686789161"/>
        </c:manualLayout>
      </c:layout>
      <c:barChart>
        <c:barDir val="bar"/>
        <c:grouping val="clustered"/>
        <c:varyColors val="0"/>
        <c:ser>
          <c:idx val="0"/>
          <c:order val="0"/>
          <c:spPr>
            <a:solidFill>
              <a:srgbClr val="0070C0"/>
            </a:solidFill>
            <a:ln>
              <a:noFill/>
            </a:ln>
            <a:effectLst/>
          </c:spPr>
          <c:invertIfNegative val="0"/>
          <c:cat>
            <c:strRef>
              <c:f>相談状況!$A$2:$A$10</c:f>
              <c:strCache>
                <c:ptCount val="9"/>
                <c:pt idx="0">
                  <c:v>誰にも相談していない</c:v>
                </c:pt>
                <c:pt idx="1">
                  <c:v>その他（地域の人など）</c:v>
                </c:pt>
                <c:pt idx="2">
                  <c:v>友人</c:v>
                </c:pt>
                <c:pt idx="3">
                  <c:v>保護者や家族等</c:v>
                </c:pt>
                <c:pt idx="4">
                  <c:v>学校以外の相談機関</c:v>
                </c:pt>
                <c:pt idx="5">
                  <c:v>スクールカウンセラー</c:v>
                </c:pt>
                <c:pt idx="6">
                  <c:v>養護教諭</c:v>
                </c:pt>
                <c:pt idx="7">
                  <c:v>学級担任以外の教職員</c:v>
                </c:pt>
                <c:pt idx="8">
                  <c:v>学級担任</c:v>
                </c:pt>
              </c:strCache>
            </c:strRef>
          </c:cat>
          <c:val>
            <c:numRef>
              <c:f>相談状況!$F$2:$F$10</c:f>
              <c:numCache>
                <c:formatCode>0.0%</c:formatCode>
                <c:ptCount val="9"/>
                <c:pt idx="0">
                  <c:v>7.4999999999999997E-2</c:v>
                </c:pt>
                <c:pt idx="1">
                  <c:v>7.0000000000000001E-3</c:v>
                </c:pt>
                <c:pt idx="2">
                  <c:v>0.129</c:v>
                </c:pt>
                <c:pt idx="3">
                  <c:v>0.252</c:v>
                </c:pt>
                <c:pt idx="4">
                  <c:v>1.4E-2</c:v>
                </c:pt>
                <c:pt idx="5">
                  <c:v>0.13600000000000001</c:v>
                </c:pt>
                <c:pt idx="6">
                  <c:v>0.10199999999999999</c:v>
                </c:pt>
                <c:pt idx="7">
                  <c:v>0.29299999999999998</c:v>
                </c:pt>
                <c:pt idx="8">
                  <c:v>0.59199999999999997</c:v>
                </c:pt>
              </c:numCache>
            </c:numRef>
          </c:val>
          <c:extLst>
            <c:ext xmlns:c16="http://schemas.microsoft.com/office/drawing/2014/chart" uri="{C3380CC4-5D6E-409C-BE32-E72D297353CC}">
              <c16:uniqueId val="{00000000-30F8-47A7-9471-DFCDA9841DB5}"/>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いじめられた</a:t>
            </a:r>
            <a:r>
              <a:rPr lang="ja-JP" altLang="en-US" sz="3200" b="1" i="0" u="none" strike="noStrike" baseline="0" dirty="0">
                <a:solidFill>
                  <a:schemeClr val="tx1"/>
                </a:solidFill>
                <a:effectLst/>
                <a:latin typeface="メイリオ" panose="020B0604030504040204" pitchFamily="50" charset="-128"/>
                <a:ea typeface="メイリオ" panose="020B0604030504040204" pitchFamily="50" charset="-128"/>
              </a:rPr>
              <a:t>生徒の相談</a:t>
            </a:r>
            <a:r>
              <a:rPr lang="ja-JP" altLang="en-US" sz="3200" b="1" i="0" u="none" strike="noStrike" baseline="0" dirty="0" smtClean="0">
                <a:solidFill>
                  <a:schemeClr val="tx1"/>
                </a:solidFill>
                <a:effectLst/>
                <a:latin typeface="メイリオ" panose="020B0604030504040204" pitchFamily="50" charset="-128"/>
                <a:ea typeface="メイリオ" panose="020B0604030504040204" pitchFamily="50" charset="-128"/>
              </a:rPr>
              <a:t>状況（特別支援学校）</a:t>
            </a:r>
            <a:r>
              <a:rPr lang="en-US" altLang="ja-JP" sz="3200" b="1" i="0" u="none" strike="noStrike" baseline="0" dirty="0" smtClean="0">
                <a:solidFill>
                  <a:schemeClr val="tx1"/>
                </a:solidFill>
                <a:effectLst/>
                <a:latin typeface="メイリオ" panose="020B0604030504040204" pitchFamily="50" charset="-128"/>
                <a:ea typeface="メイリオ" panose="020B0604030504040204" pitchFamily="50" charset="-128"/>
              </a:rPr>
              <a:t>】</a:t>
            </a:r>
            <a:endParaRPr lang="en-US" altLang="ja-JP" sz="3200" b="1" i="0" u="none" strike="noStrike" baseline="0" dirty="0">
              <a:solidFill>
                <a:schemeClr val="tx1"/>
              </a:solidFill>
              <a:effectLst/>
              <a:latin typeface="メイリオ" panose="020B0604030504040204" pitchFamily="50" charset="-128"/>
              <a:ea typeface="メイリオ" panose="020B0604030504040204" pitchFamily="50" charset="-128"/>
            </a:endParaRPr>
          </a:p>
        </c:rich>
      </c:tx>
      <c:layout>
        <c:manualLayout>
          <c:xMode val="edge"/>
          <c:yMode val="edge"/>
          <c:x val="1.9176509186351608E-4"/>
          <c:y val="1.95916350591213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2063888888888886"/>
          <c:y val="0.16805555555555557"/>
          <c:w val="0.6113818897637795"/>
          <c:h val="0.74716418884973312"/>
        </c:manualLayout>
      </c:layout>
      <c:barChart>
        <c:barDir val="bar"/>
        <c:grouping val="clustered"/>
        <c:varyColors val="0"/>
        <c:ser>
          <c:idx val="0"/>
          <c:order val="0"/>
          <c:spPr>
            <a:solidFill>
              <a:srgbClr val="0070C0"/>
            </a:solidFill>
            <a:ln>
              <a:noFill/>
            </a:ln>
            <a:effectLst/>
          </c:spPr>
          <c:invertIfNegative val="0"/>
          <c:cat>
            <c:strRef>
              <c:f>相談状況!$A$2:$A$10</c:f>
              <c:strCache>
                <c:ptCount val="9"/>
                <c:pt idx="0">
                  <c:v>誰にも相談していない</c:v>
                </c:pt>
                <c:pt idx="1">
                  <c:v>その他（地域の人など）</c:v>
                </c:pt>
                <c:pt idx="2">
                  <c:v>友人</c:v>
                </c:pt>
                <c:pt idx="3">
                  <c:v>保護者や家族等</c:v>
                </c:pt>
                <c:pt idx="4">
                  <c:v>学校以外の相談機関</c:v>
                </c:pt>
                <c:pt idx="5">
                  <c:v>スクールカウンセラー</c:v>
                </c:pt>
                <c:pt idx="6">
                  <c:v>養護教諭</c:v>
                </c:pt>
                <c:pt idx="7">
                  <c:v>学級担任以外の教職員</c:v>
                </c:pt>
                <c:pt idx="8">
                  <c:v>学級担任</c:v>
                </c:pt>
              </c:strCache>
            </c:strRef>
          </c:cat>
          <c:val>
            <c:numRef>
              <c:f>相談状況!$H$2:$H$10</c:f>
              <c:numCache>
                <c:formatCode>0.0%</c:formatCode>
                <c:ptCount val="9"/>
                <c:pt idx="0">
                  <c:v>0</c:v>
                </c:pt>
                <c:pt idx="1">
                  <c:v>0</c:v>
                </c:pt>
                <c:pt idx="2">
                  <c:v>8.1081081081081086E-2</c:v>
                </c:pt>
                <c:pt idx="3">
                  <c:v>0.10810810810810811</c:v>
                </c:pt>
                <c:pt idx="4">
                  <c:v>0</c:v>
                </c:pt>
                <c:pt idx="5">
                  <c:v>5.4054054054054057E-2</c:v>
                </c:pt>
                <c:pt idx="6">
                  <c:v>2.7027027027027029E-2</c:v>
                </c:pt>
                <c:pt idx="7">
                  <c:v>0.6216216216216216</c:v>
                </c:pt>
                <c:pt idx="8">
                  <c:v>0.97297297297297303</c:v>
                </c:pt>
              </c:numCache>
            </c:numRef>
          </c:val>
          <c:extLst>
            <c:ext xmlns:c16="http://schemas.microsoft.com/office/drawing/2014/chart" uri="{C3380CC4-5D6E-409C-BE32-E72D297353CC}">
              <c16:uniqueId val="{00000000-35D2-4D80-962F-AC6330649FE3}"/>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600" b="1" i="0" u="none" strike="noStrike" baseline="0" dirty="0">
                <a:solidFill>
                  <a:schemeClr val="tx1"/>
                </a:solidFill>
                <a:effectLst/>
                <a:latin typeface="メイリオ" panose="020B0604030504040204" pitchFamily="50" charset="-128"/>
                <a:ea typeface="メイリオ" panose="020B0604030504040204" pitchFamily="50" charset="-128"/>
              </a:rPr>
              <a:t>【</a:t>
            </a:r>
            <a:r>
              <a:rPr lang="ja-JP" altLang="en-US" sz="3600" b="1" i="0" u="none" strike="noStrike" baseline="0" dirty="0">
                <a:solidFill>
                  <a:schemeClr val="tx1"/>
                </a:solidFill>
                <a:effectLst/>
                <a:latin typeface="メイリオ" panose="020B0604030504040204" pitchFamily="50" charset="-128"/>
                <a:ea typeface="メイリオ" panose="020B0604030504040204" pitchFamily="50" charset="-128"/>
              </a:rPr>
              <a:t>いじめの発見のきっかけ（小学校）</a:t>
            </a:r>
            <a:r>
              <a:rPr lang="en-US" altLang="ja-JP" sz="3600" b="1" i="0" u="none" strike="noStrike" baseline="0" dirty="0">
                <a:solidFill>
                  <a:schemeClr val="tx1"/>
                </a:solidFill>
                <a:effectLst/>
                <a:latin typeface="メイリオ" panose="020B0604030504040204" pitchFamily="50" charset="-128"/>
                <a:ea typeface="メイリオ" panose="020B0604030504040204" pitchFamily="50" charset="-128"/>
              </a:rPr>
              <a:t>】</a:t>
            </a:r>
          </a:p>
        </c:rich>
      </c:tx>
      <c:layout>
        <c:manualLayout>
          <c:xMode val="edge"/>
          <c:yMode val="edge"/>
          <c:x val="1.9176509186351608E-4"/>
          <c:y val="2.35025447351307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2063888888888886"/>
          <c:y val="0.16805555555555557"/>
          <c:w val="0.6113818897637795"/>
          <c:h val="0.72454505686789161"/>
        </c:manualLayout>
      </c:layout>
      <c:barChart>
        <c:barDir val="bar"/>
        <c:grouping val="clustered"/>
        <c:varyColors val="0"/>
        <c:ser>
          <c:idx val="0"/>
          <c:order val="0"/>
          <c:spPr>
            <a:solidFill>
              <a:srgbClr val="0070C0"/>
            </a:solidFill>
            <a:ln>
              <a:noFill/>
            </a:ln>
            <a:effectLst/>
          </c:spPr>
          <c:invertIfNegative val="0"/>
          <c:cat>
            <c:strRef>
              <c:f>'発見のきっかけ(抜粋）'!$A$2:$A$5</c:f>
              <c:strCache>
                <c:ptCount val="4"/>
                <c:pt idx="0">
                  <c:v>児童・生徒（本人を除く）からの情報</c:v>
                </c:pt>
                <c:pt idx="1">
                  <c:v>保護者（本人）からの訴え</c:v>
                </c:pt>
                <c:pt idx="2">
                  <c:v>本人からの訴え</c:v>
                </c:pt>
                <c:pt idx="3">
                  <c:v>学校の教職員等が発見</c:v>
                </c:pt>
              </c:strCache>
            </c:strRef>
          </c:cat>
          <c:val>
            <c:numRef>
              <c:f>'発見のきっかけ(抜粋）'!$B$2:$B$5</c:f>
              <c:numCache>
                <c:formatCode>0.0%</c:formatCode>
                <c:ptCount val="4"/>
                <c:pt idx="0">
                  <c:v>2.2585195117279327E-2</c:v>
                </c:pt>
                <c:pt idx="1">
                  <c:v>4.7782402006025043E-2</c:v>
                </c:pt>
                <c:pt idx="2">
                  <c:v>0.16561895972277849</c:v>
                </c:pt>
                <c:pt idx="3">
                  <c:v>0.75600327372142029</c:v>
                </c:pt>
              </c:numCache>
            </c:numRef>
          </c:val>
          <c:extLst>
            <c:ext xmlns:c16="http://schemas.microsoft.com/office/drawing/2014/chart" uri="{C3380CC4-5D6E-409C-BE32-E72D297353CC}">
              <c16:uniqueId val="{00000000-37C9-4C32-85B6-57F8A3A171AB}"/>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altLang="ja-JP" sz="3600" b="1" i="0" u="none" strike="noStrike" baseline="0">
                <a:solidFill>
                  <a:schemeClr val="tx1"/>
                </a:solidFill>
                <a:effectLst/>
                <a:latin typeface="メイリオ" panose="020B0604030504040204" pitchFamily="50" charset="-128"/>
                <a:ea typeface="メイリオ" panose="020B0604030504040204" pitchFamily="50" charset="-128"/>
              </a:rPr>
              <a:t>【</a:t>
            </a:r>
            <a:r>
              <a:rPr lang="ja-JP" altLang="en-US" sz="3600" b="1" i="0" u="none" strike="noStrike" baseline="0">
                <a:solidFill>
                  <a:schemeClr val="tx1"/>
                </a:solidFill>
                <a:effectLst/>
                <a:latin typeface="メイリオ" panose="020B0604030504040204" pitchFamily="50" charset="-128"/>
                <a:ea typeface="メイリオ" panose="020B0604030504040204" pitchFamily="50" charset="-128"/>
              </a:rPr>
              <a:t>いじめの発見のきっかけ（中学校）</a:t>
            </a:r>
            <a:r>
              <a:rPr lang="en-US" altLang="ja-JP" sz="3600" b="1" i="0" u="none" strike="noStrike" baseline="0">
                <a:solidFill>
                  <a:schemeClr val="tx1"/>
                </a:solidFill>
                <a:effectLst/>
                <a:latin typeface="メイリオ" panose="020B0604030504040204" pitchFamily="50" charset="-128"/>
                <a:ea typeface="メイリオ" panose="020B0604030504040204" pitchFamily="50" charset="-128"/>
              </a:rPr>
              <a:t>】</a:t>
            </a:r>
          </a:p>
        </c:rich>
      </c:tx>
      <c:layout>
        <c:manualLayout>
          <c:xMode val="edge"/>
          <c:yMode val="edge"/>
          <c:x val="9.0297099480975205E-4"/>
          <c:y val="2.3506006688346345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9187357449238513"/>
          <c:y val="0.16805555555555557"/>
          <c:w val="0.54014723533080433"/>
          <c:h val="0.72454505686789161"/>
        </c:manualLayout>
      </c:layout>
      <c:barChart>
        <c:barDir val="bar"/>
        <c:grouping val="clustered"/>
        <c:varyColors val="0"/>
        <c:ser>
          <c:idx val="0"/>
          <c:order val="0"/>
          <c:spPr>
            <a:solidFill>
              <a:srgbClr val="0070C0"/>
            </a:solidFill>
            <a:ln>
              <a:noFill/>
            </a:ln>
            <a:effectLst/>
          </c:spPr>
          <c:invertIfNegative val="0"/>
          <c:cat>
            <c:strRef>
              <c:f>'発見のきっかけ(抜粋）'!$A$2:$A$5</c:f>
              <c:strCache>
                <c:ptCount val="4"/>
                <c:pt idx="0">
                  <c:v>児童・生徒（本人を除く）からの情報</c:v>
                </c:pt>
                <c:pt idx="1">
                  <c:v>保護者（本人）からの訴え</c:v>
                </c:pt>
                <c:pt idx="2">
                  <c:v>本人からの訴え</c:v>
                </c:pt>
                <c:pt idx="3">
                  <c:v>学校の教職員等が発見</c:v>
                </c:pt>
              </c:strCache>
            </c:strRef>
          </c:cat>
          <c:val>
            <c:numRef>
              <c:f>'発見のきっかけ(抜粋）'!$D$2:$D$5</c:f>
              <c:numCache>
                <c:formatCode>0.0%</c:formatCode>
                <c:ptCount val="4"/>
                <c:pt idx="0">
                  <c:v>4.0901262916188293E-2</c:v>
                </c:pt>
                <c:pt idx="1">
                  <c:v>9.0269804822043623E-2</c:v>
                </c:pt>
                <c:pt idx="2">
                  <c:v>0.2030711825487945</c:v>
                </c:pt>
                <c:pt idx="3">
                  <c:v>0.64867967853042485</c:v>
                </c:pt>
              </c:numCache>
            </c:numRef>
          </c:val>
          <c:extLst>
            <c:ext xmlns:c16="http://schemas.microsoft.com/office/drawing/2014/chart" uri="{C3380CC4-5D6E-409C-BE32-E72D297353CC}">
              <c16:uniqueId val="{00000000-EFD0-4DB7-96B1-AFABFC5B8510}"/>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600" b="1" i="0" u="none" strike="noStrike" baseline="0" dirty="0">
                <a:solidFill>
                  <a:schemeClr val="tx1"/>
                </a:solidFill>
                <a:effectLst/>
                <a:latin typeface="メイリオ" panose="020B0604030504040204" pitchFamily="50" charset="-128"/>
                <a:ea typeface="メイリオ" panose="020B0604030504040204" pitchFamily="50" charset="-128"/>
              </a:rPr>
              <a:t>【</a:t>
            </a:r>
            <a:r>
              <a:rPr lang="ja-JP" altLang="en-US" sz="3600" b="1" i="0" u="none" strike="noStrike" baseline="0" dirty="0">
                <a:solidFill>
                  <a:schemeClr val="tx1"/>
                </a:solidFill>
                <a:effectLst/>
                <a:latin typeface="メイリオ" panose="020B0604030504040204" pitchFamily="50" charset="-128"/>
                <a:ea typeface="メイリオ" panose="020B0604030504040204" pitchFamily="50" charset="-128"/>
              </a:rPr>
              <a:t>いじめの発見のきっかけ（高等学校）</a:t>
            </a:r>
            <a:r>
              <a:rPr lang="en-US" altLang="ja-JP" sz="3600" b="1" i="0" u="none" strike="noStrike" baseline="0" dirty="0">
                <a:solidFill>
                  <a:schemeClr val="tx1"/>
                </a:solidFill>
                <a:effectLst/>
                <a:latin typeface="メイリオ" panose="020B0604030504040204" pitchFamily="50" charset="-128"/>
                <a:ea typeface="メイリオ" panose="020B0604030504040204" pitchFamily="50" charset="-128"/>
              </a:rPr>
              <a:t>】</a:t>
            </a:r>
          </a:p>
        </c:rich>
      </c:tx>
      <c:layout>
        <c:manualLayout>
          <c:xMode val="edge"/>
          <c:yMode val="edge"/>
          <c:x val="5.7816601049868771E-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8700108812105077"/>
          <c:y val="0.16805555555555557"/>
          <c:w val="0.54501967102896576"/>
          <c:h val="0.72454505686789161"/>
        </c:manualLayout>
      </c:layout>
      <c:barChart>
        <c:barDir val="bar"/>
        <c:grouping val="clustered"/>
        <c:varyColors val="0"/>
        <c:ser>
          <c:idx val="0"/>
          <c:order val="0"/>
          <c:spPr>
            <a:solidFill>
              <a:srgbClr val="0070C0"/>
            </a:solidFill>
            <a:ln>
              <a:noFill/>
            </a:ln>
            <a:effectLst/>
          </c:spPr>
          <c:invertIfNegative val="0"/>
          <c:cat>
            <c:strRef>
              <c:f>'発見のきっかけ(抜粋）'!$A$2:$A$5</c:f>
              <c:strCache>
                <c:ptCount val="4"/>
                <c:pt idx="0">
                  <c:v>児童・生徒（本人を除く）からの情報</c:v>
                </c:pt>
                <c:pt idx="1">
                  <c:v>保護者（本人）からの訴え</c:v>
                </c:pt>
                <c:pt idx="2">
                  <c:v>本人からの訴え</c:v>
                </c:pt>
                <c:pt idx="3">
                  <c:v>学校の教職員等が発見</c:v>
                </c:pt>
              </c:strCache>
            </c:strRef>
          </c:cat>
          <c:val>
            <c:numRef>
              <c:f>'発見のきっかけ(抜粋）'!$F$2:$F$5</c:f>
              <c:numCache>
                <c:formatCode>0.0%</c:formatCode>
                <c:ptCount val="4"/>
                <c:pt idx="0">
                  <c:v>7.4829931972789115E-2</c:v>
                </c:pt>
                <c:pt idx="1">
                  <c:v>9.5238095238095233E-2</c:v>
                </c:pt>
                <c:pt idx="2">
                  <c:v>0.25170068027210885</c:v>
                </c:pt>
                <c:pt idx="3">
                  <c:v>0.55102040816326525</c:v>
                </c:pt>
              </c:numCache>
            </c:numRef>
          </c:val>
          <c:extLst>
            <c:ext xmlns:c16="http://schemas.microsoft.com/office/drawing/2014/chart" uri="{C3380CC4-5D6E-409C-BE32-E72D297353CC}">
              <c16:uniqueId val="{00000000-AD1B-4FC7-A31E-C96259BACC3F}"/>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altLang="ja-JP" sz="3200" b="1" i="0" u="none" strike="noStrike" baseline="0">
                <a:solidFill>
                  <a:schemeClr val="tx1"/>
                </a:solidFill>
                <a:effectLst/>
                <a:latin typeface="メイリオ" panose="020B0604030504040204" pitchFamily="50" charset="-128"/>
                <a:ea typeface="メイリオ" panose="020B0604030504040204" pitchFamily="50" charset="-128"/>
              </a:rPr>
              <a:t>【</a:t>
            </a:r>
            <a:r>
              <a:rPr lang="ja-JP" altLang="en-US" sz="3200" b="1" i="0" u="none" strike="noStrike" baseline="0">
                <a:solidFill>
                  <a:schemeClr val="tx1"/>
                </a:solidFill>
                <a:effectLst/>
                <a:latin typeface="メイリオ" panose="020B0604030504040204" pitchFamily="50" charset="-128"/>
                <a:ea typeface="メイリオ" panose="020B0604030504040204" pitchFamily="50" charset="-128"/>
              </a:rPr>
              <a:t>いじめの発見のきっかけ（特別支援学校）</a:t>
            </a:r>
            <a:r>
              <a:rPr lang="en-US" altLang="ja-JP" sz="3200" b="1" i="0" u="none" strike="noStrike" baseline="0">
                <a:solidFill>
                  <a:schemeClr val="tx1"/>
                </a:solidFill>
                <a:effectLst/>
                <a:latin typeface="メイリオ" panose="020B0604030504040204" pitchFamily="50" charset="-128"/>
                <a:ea typeface="メイリオ" panose="020B0604030504040204" pitchFamily="50" charset="-128"/>
              </a:rPr>
              <a:t>】</a:t>
            </a:r>
          </a:p>
        </c:rich>
      </c:tx>
      <c:layout>
        <c:manualLayout>
          <c:xMode val="edge"/>
          <c:yMode val="edge"/>
          <c:x val="6.7842122144370466E-3"/>
          <c:y val="2.5925925925925925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168052821522307"/>
          <c:y val="0.16805555555555557"/>
          <c:w val="0.56034022309711284"/>
          <c:h val="0.68063128791951466"/>
        </c:manualLayout>
      </c:layout>
      <c:barChart>
        <c:barDir val="bar"/>
        <c:grouping val="clustered"/>
        <c:varyColors val="0"/>
        <c:ser>
          <c:idx val="0"/>
          <c:order val="0"/>
          <c:spPr>
            <a:solidFill>
              <a:srgbClr val="0070C0"/>
            </a:solidFill>
            <a:ln>
              <a:noFill/>
            </a:ln>
            <a:effectLst/>
          </c:spPr>
          <c:invertIfNegative val="0"/>
          <c:cat>
            <c:strRef>
              <c:f>'発見のきっかけ(抜粋）'!$A$2:$A$5</c:f>
              <c:strCache>
                <c:ptCount val="4"/>
                <c:pt idx="0">
                  <c:v>児童・生徒（本人を除く）からの情報</c:v>
                </c:pt>
                <c:pt idx="1">
                  <c:v>保護者（本人）からの訴え</c:v>
                </c:pt>
                <c:pt idx="2">
                  <c:v>本人からの訴え</c:v>
                </c:pt>
                <c:pt idx="3">
                  <c:v>学校の教職員等が発見</c:v>
                </c:pt>
              </c:strCache>
            </c:strRef>
          </c:cat>
          <c:val>
            <c:numRef>
              <c:f>'発見のきっかけ(抜粋）'!$H$2:$H$5</c:f>
              <c:numCache>
                <c:formatCode>0.0%</c:formatCode>
                <c:ptCount val="4"/>
                <c:pt idx="0">
                  <c:v>2.7027027027027029E-2</c:v>
                </c:pt>
                <c:pt idx="1">
                  <c:v>2.7027027027027029E-2</c:v>
                </c:pt>
                <c:pt idx="2">
                  <c:v>0.67567567567567566</c:v>
                </c:pt>
                <c:pt idx="3">
                  <c:v>0.27027027027027029</c:v>
                </c:pt>
              </c:numCache>
            </c:numRef>
          </c:val>
          <c:extLst>
            <c:ext xmlns:c16="http://schemas.microsoft.com/office/drawing/2014/chart" uri="{C3380CC4-5D6E-409C-BE32-E72D297353CC}">
              <c16:uniqueId val="{00000000-E65C-4E0C-8D64-73702AD9FA17}"/>
            </c:ext>
          </c:extLst>
        </c:ser>
        <c:dLbls>
          <c:showLegendKey val="0"/>
          <c:showVal val="0"/>
          <c:showCatName val="0"/>
          <c:showSerName val="0"/>
          <c:showPercent val="0"/>
          <c:showBubbleSize val="0"/>
        </c:dLbls>
        <c:gapWidth val="182"/>
        <c:axId val="574092312"/>
        <c:axId val="574092640"/>
      </c:barChart>
      <c:catAx>
        <c:axId val="574092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640"/>
        <c:crossesAt val="0"/>
        <c:auto val="1"/>
        <c:lblAlgn val="ctr"/>
        <c:lblOffset val="100"/>
        <c:noMultiLvlLbl val="0"/>
      </c:catAx>
      <c:valAx>
        <c:axId val="574092640"/>
        <c:scaling>
          <c:orientation val="minMax"/>
          <c:max val="1"/>
        </c:scaling>
        <c:delete val="0"/>
        <c:axPos val="b"/>
        <c:majorGridlines>
          <c:spPr>
            <a:ln w="9525" cap="flat" cmpd="sng" algn="ctr">
              <a:solidFill>
                <a:sysClr val="windowText" lastClr="000000"/>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74092312"/>
        <c:crosses val="autoZero"/>
        <c:crossBetween val="between"/>
        <c:majorUnit val="0.2"/>
        <c:minorUnit val="0.2"/>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0.69659</cdr:x>
      <cdr:y>0.06541</cdr:y>
    </cdr:from>
    <cdr:to>
      <cdr:x>1</cdr:x>
      <cdr:y>0.13832</cdr:y>
    </cdr:to>
    <cdr:sp macro="" textlink="">
      <cdr:nvSpPr>
        <cdr:cNvPr id="2" name="正方形/長方形 1"/>
        <cdr:cNvSpPr/>
      </cdr:nvSpPr>
      <cdr:spPr>
        <a:xfrm xmlns:a="http://schemas.openxmlformats.org/drawingml/2006/main">
          <a:off x="8492836" y="382101"/>
          <a:ext cx="3699164" cy="42593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a:t>
          </a:r>
          <a:r>
            <a:rPr lang="ja-JP" altLang="en-US" sz="1800" b="1" dirty="0" smtClean="0">
              <a:solidFill>
                <a:sysClr val="windowText" lastClr="000000"/>
              </a:solidFill>
              <a:latin typeface="メイリオ" panose="020B0604030504040204" pitchFamily="50" charset="-128"/>
              <a:ea typeface="メイリオ" panose="020B0604030504040204" pitchFamily="50" charset="-128"/>
            </a:rPr>
            <a:t>相談件数：</a:t>
          </a:r>
          <a:r>
            <a:rPr lang="en-US" altLang="ja-JP" sz="1800" b="1" dirty="0" smtClean="0">
              <a:solidFill>
                <a:sysClr val="windowText" lastClr="000000"/>
              </a:solidFill>
              <a:latin typeface="メイリオ" panose="020B0604030504040204" pitchFamily="50" charset="-128"/>
              <a:ea typeface="メイリオ" panose="020B0604030504040204" pitchFamily="50" charset="-128"/>
            </a:rPr>
            <a:t>67,541</a:t>
          </a:r>
          <a:endParaRPr lang="en-US" altLang="ja-JP" sz="1800" b="1"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0.45949</cdr:x>
      <cdr:y>0.5695</cdr:y>
    </cdr:from>
    <cdr:to>
      <cdr:x>0.71705</cdr:x>
      <cdr:y>0.65724</cdr:y>
    </cdr:to>
    <cdr:sp macro="" textlink="">
      <cdr:nvSpPr>
        <cdr:cNvPr id="3" name="フローチャート: 処理 2"/>
        <cdr:cNvSpPr/>
      </cdr:nvSpPr>
      <cdr:spPr>
        <a:xfrm xmlns:a="http://schemas.openxmlformats.org/drawingml/2006/main">
          <a:off x="5602046" y="3326952"/>
          <a:ext cx="3140171" cy="512566"/>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altLang="ja-JP" sz="2400" b="1" dirty="0" smtClean="0">
              <a:solidFill>
                <a:srgbClr val="FF0000"/>
              </a:solidFill>
              <a:latin typeface="メイリオ" panose="020B0604030504040204" pitchFamily="50" charset="-128"/>
              <a:ea typeface="メイリオ" panose="020B0604030504040204" pitchFamily="50" charset="-128"/>
            </a:rPr>
            <a:t>12.1</a:t>
          </a:r>
          <a:r>
            <a:rPr lang="ja-JP" altLang="en-US" sz="2400" b="1" dirty="0" smtClean="0">
              <a:solidFill>
                <a:srgbClr val="FF0000"/>
              </a:solidFill>
              <a:latin typeface="メイリオ" panose="020B0604030504040204" pitchFamily="50" charset="-128"/>
              <a:ea typeface="メイリオ" panose="020B0604030504040204" pitchFamily="50" charset="-128"/>
            </a:rPr>
            <a:t>％　</a:t>
          </a:r>
          <a:r>
            <a:rPr lang="en-US" altLang="ja-JP" sz="2400" b="1" dirty="0" smtClean="0">
              <a:solidFill>
                <a:srgbClr val="FF0000"/>
              </a:solidFill>
              <a:latin typeface="メイリオ" panose="020B0604030504040204" pitchFamily="50" charset="-128"/>
              <a:ea typeface="メイリオ" panose="020B0604030504040204" pitchFamily="50" charset="-128"/>
            </a:rPr>
            <a:t>6,950</a:t>
          </a:r>
          <a:r>
            <a:rPr lang="ja-JP" altLang="en-US" sz="2400" b="1" dirty="0" smtClean="0">
              <a:solidFill>
                <a:srgbClr val="FF0000"/>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0.74244</cdr:x>
      <cdr:y>0.23732</cdr:y>
    </cdr:from>
    <cdr:to>
      <cdr:x>1</cdr:x>
      <cdr:y>0.32507</cdr:y>
    </cdr:to>
    <cdr:sp macro="" textlink="">
      <cdr:nvSpPr>
        <cdr:cNvPr id="4" name="フローチャート: 処理 3"/>
        <cdr:cNvSpPr/>
      </cdr:nvSpPr>
      <cdr:spPr>
        <a:xfrm xmlns:a="http://schemas.openxmlformats.org/drawingml/2006/main">
          <a:off x="9051870" y="1386385"/>
          <a:ext cx="3140130" cy="512618"/>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91.6</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52,626</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0.70924</cdr:x>
      <cdr:y>0.06805</cdr:y>
    </cdr:from>
    <cdr:to>
      <cdr:x>1</cdr:x>
      <cdr:y>0.14096</cdr:y>
    </cdr:to>
    <cdr:sp macro="" textlink="">
      <cdr:nvSpPr>
        <cdr:cNvPr id="2" name="正方形/長方形 1"/>
        <cdr:cNvSpPr/>
      </cdr:nvSpPr>
      <cdr:spPr>
        <a:xfrm xmlns:a="http://schemas.openxmlformats.org/drawingml/2006/main">
          <a:off x="8647096" y="394158"/>
          <a:ext cx="3544903" cy="42229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ja-JP" altLang="en-US" sz="1800" b="1" dirty="0" smtClean="0">
              <a:solidFill>
                <a:sysClr val="windowText" lastClr="000000"/>
              </a:solidFill>
              <a:latin typeface="メイリオ" panose="020B0604030504040204" pitchFamily="50" charset="-128"/>
              <a:ea typeface="メイリオ" panose="020B0604030504040204" pitchFamily="50" charset="-128"/>
            </a:rPr>
            <a:t>：</a:t>
          </a:r>
          <a:r>
            <a:rPr lang="en-US" altLang="ja-JP" sz="1800" b="1" dirty="0" smtClean="0">
              <a:solidFill>
                <a:sysClr val="windowText" lastClr="000000"/>
              </a:solidFill>
              <a:latin typeface="メイリオ" panose="020B0604030504040204" pitchFamily="50" charset="-128"/>
              <a:ea typeface="メイリオ" panose="020B0604030504040204" pitchFamily="50" charset="-128"/>
            </a:rPr>
            <a:t>9,235</a:t>
          </a:r>
          <a:endParaRPr lang="en-US" altLang="ja-JP" sz="1800" b="1" dirty="0">
            <a:solidFill>
              <a:sysClr val="windowText" lastClr="000000"/>
            </a:solidFill>
            <a:latin typeface="メイリオ" panose="020B0604030504040204" pitchFamily="50" charset="-128"/>
            <a:ea typeface="メイリオ" panose="020B0604030504040204" pitchFamily="50" charset="-128"/>
          </a:endParaRPr>
        </a:p>
        <a:p xmlns:a="http://schemas.openxmlformats.org/drawingml/2006/main">
          <a:endParaRPr lang="ja-JP" sz="1000"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0.1303</cdr:x>
      <cdr:y>0.56133</cdr:y>
    </cdr:from>
    <cdr:to>
      <cdr:x>0.42689</cdr:x>
      <cdr:y>0.64983</cdr:y>
    </cdr:to>
    <cdr:sp macro="" textlink="">
      <cdr:nvSpPr>
        <cdr:cNvPr id="3" name="角丸四角形 2"/>
        <cdr:cNvSpPr/>
      </cdr:nvSpPr>
      <cdr:spPr>
        <a:xfrm xmlns:a="http://schemas.openxmlformats.org/drawingml/2006/main">
          <a:off x="1588654" y="3251200"/>
          <a:ext cx="3616036" cy="512618"/>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0.45034</cdr:x>
      <cdr:y>0.55925</cdr:y>
    </cdr:from>
    <cdr:to>
      <cdr:x>0.68068</cdr:x>
      <cdr:y>0.64776</cdr:y>
    </cdr:to>
    <cdr:sp macro="" textlink="">
      <cdr:nvSpPr>
        <cdr:cNvPr id="4" name="フローチャート: 処理 3"/>
        <cdr:cNvSpPr/>
      </cdr:nvSpPr>
      <cdr:spPr>
        <a:xfrm xmlns:a="http://schemas.openxmlformats.org/drawingml/2006/main">
          <a:off x="5490546" y="3239180"/>
          <a:ext cx="2808328" cy="512651"/>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rgbClr val="FF0000"/>
              </a:solidFill>
              <a:latin typeface="メイリオ" panose="020B0604030504040204" pitchFamily="50" charset="-128"/>
              <a:ea typeface="メイリオ" panose="020B0604030504040204" pitchFamily="50" charset="-128"/>
            </a:rPr>
            <a:t>15.4</a:t>
          </a:r>
          <a:r>
            <a:rPr lang="ja-JP" altLang="en-US" sz="2400" b="1" dirty="0" smtClean="0">
              <a:solidFill>
                <a:srgbClr val="FF0000"/>
              </a:solidFill>
              <a:latin typeface="メイリオ" panose="020B0604030504040204" pitchFamily="50" charset="-128"/>
              <a:ea typeface="メイリオ" panose="020B0604030504040204" pitchFamily="50" charset="-128"/>
            </a:rPr>
            <a:t>％　</a:t>
          </a:r>
          <a:r>
            <a:rPr lang="en-US" altLang="ja-JP" sz="2400" b="1" dirty="0" smtClean="0">
              <a:solidFill>
                <a:srgbClr val="FF0000"/>
              </a:solidFill>
              <a:latin typeface="メイリオ" panose="020B0604030504040204" pitchFamily="50" charset="-128"/>
              <a:ea typeface="メイリオ" panose="020B0604030504040204" pitchFamily="50" charset="-128"/>
            </a:rPr>
            <a:t>1,072</a:t>
          </a:r>
          <a:r>
            <a:rPr lang="ja-JP" altLang="en-US" sz="2400" b="1" dirty="0" smtClean="0">
              <a:solidFill>
                <a:srgbClr val="FF0000"/>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0.74244</cdr:x>
      <cdr:y>0.22182</cdr:y>
    </cdr:from>
    <cdr:to>
      <cdr:x>1</cdr:x>
      <cdr:y>0.31033</cdr:y>
    </cdr:to>
    <cdr:sp macro="" textlink="">
      <cdr:nvSpPr>
        <cdr:cNvPr id="5" name="フローチャート: 処理 4"/>
        <cdr:cNvSpPr/>
      </cdr:nvSpPr>
      <cdr:spPr>
        <a:xfrm xmlns:a="http://schemas.openxmlformats.org/drawingml/2006/main">
          <a:off x="9051828" y="1284771"/>
          <a:ext cx="3140171" cy="512651"/>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78.1</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5,443</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0.42994</cdr:x>
      <cdr:y>0.25929</cdr:y>
    </cdr:from>
    <cdr:to>
      <cdr:x>0.6875</cdr:x>
      <cdr:y>0.3478</cdr:y>
    </cdr:to>
    <cdr:sp macro="" textlink="">
      <cdr:nvSpPr>
        <cdr:cNvPr id="6" name="フローチャート: 処理 5"/>
        <cdr:cNvSpPr/>
      </cdr:nvSpPr>
      <cdr:spPr>
        <a:xfrm xmlns:a="http://schemas.openxmlformats.org/drawingml/2006/main">
          <a:off x="5241828" y="1501826"/>
          <a:ext cx="3140171" cy="512651"/>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16.7</a:t>
          </a:r>
          <a:r>
            <a:rPr lang="ja-JP" altLang="en-US" sz="2400" b="1" dirty="0" smtClean="0">
              <a:solidFill>
                <a:schemeClr val="tx1"/>
              </a:solidFill>
              <a:latin typeface="メイリオ" panose="020B0604030504040204" pitchFamily="50" charset="-128"/>
              <a:ea typeface="メイリオ" panose="020B0604030504040204" pitchFamily="50" charset="-128"/>
            </a:rPr>
            <a:t>％</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1,162</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0.747</cdr:x>
      <cdr:y>0.0771</cdr:y>
    </cdr:from>
    <cdr:to>
      <cdr:x>0.98889</cdr:x>
      <cdr:y>0.15001</cdr:y>
    </cdr:to>
    <cdr:sp macro="" textlink="">
      <cdr:nvSpPr>
        <cdr:cNvPr id="2" name="正方形/長方形 1"/>
        <cdr:cNvSpPr/>
      </cdr:nvSpPr>
      <cdr:spPr>
        <a:xfrm xmlns:a="http://schemas.openxmlformats.org/drawingml/2006/main">
          <a:off x="9107407" y="411271"/>
          <a:ext cx="2949156" cy="38890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ja-JP" altLang="en-US" sz="1800" b="1" dirty="0" smtClean="0">
              <a:solidFill>
                <a:sysClr val="windowText" lastClr="000000"/>
              </a:solidFill>
              <a:latin typeface="メイリオ" panose="020B0604030504040204" pitchFamily="50" charset="-128"/>
              <a:ea typeface="メイリオ" panose="020B0604030504040204" pitchFamily="50" charset="-128"/>
            </a:rPr>
            <a:t>：</a:t>
          </a:r>
          <a:r>
            <a:rPr lang="en-US" altLang="ja-JP" sz="1800" b="1" dirty="0" smtClean="0">
              <a:solidFill>
                <a:sysClr val="windowText" lastClr="000000"/>
              </a:solidFill>
              <a:latin typeface="メイリオ" panose="020B0604030504040204" pitchFamily="50" charset="-128"/>
              <a:ea typeface="メイリオ" panose="020B0604030504040204" pitchFamily="50" charset="-128"/>
            </a:rPr>
            <a:t>235</a:t>
          </a:r>
          <a:endParaRPr lang="en-US" altLang="ja-JP" sz="1800" b="1" dirty="0">
            <a:solidFill>
              <a:sysClr val="windowText" lastClr="000000"/>
            </a:solidFill>
            <a:latin typeface="メイリオ" panose="020B0604030504040204" pitchFamily="50" charset="-128"/>
            <a:ea typeface="メイリオ" panose="020B0604030504040204" pitchFamily="50" charset="-128"/>
          </a:endParaRPr>
        </a:p>
        <a:p xmlns:a="http://schemas.openxmlformats.org/drawingml/2006/main">
          <a:endParaRPr lang="ja-JP" sz="1800" b="1"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0.15151</cdr:x>
      <cdr:y>0.56449</cdr:y>
    </cdr:from>
    <cdr:to>
      <cdr:x>0.5</cdr:x>
      <cdr:y>0.64238</cdr:y>
    </cdr:to>
    <cdr:sp macro="" textlink="">
      <cdr:nvSpPr>
        <cdr:cNvPr id="3" name="角丸四角形 2"/>
        <cdr:cNvSpPr/>
      </cdr:nvSpPr>
      <cdr:spPr>
        <a:xfrm xmlns:a="http://schemas.openxmlformats.org/drawingml/2006/main">
          <a:off x="1847235" y="3153252"/>
          <a:ext cx="4248765" cy="435078"/>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0.53292</cdr:x>
      <cdr:y>0.56416</cdr:y>
    </cdr:from>
    <cdr:to>
      <cdr:x>0.76326</cdr:x>
      <cdr:y>0.65594</cdr:y>
    </cdr:to>
    <cdr:sp macro="" textlink="">
      <cdr:nvSpPr>
        <cdr:cNvPr id="4" name="フローチャート: 処理 3"/>
        <cdr:cNvSpPr/>
      </cdr:nvSpPr>
      <cdr:spPr>
        <a:xfrm xmlns:a="http://schemas.openxmlformats.org/drawingml/2006/main">
          <a:off x="6497309" y="3151435"/>
          <a:ext cx="2808328" cy="512651"/>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rgbClr val="FF0000"/>
              </a:solidFill>
              <a:latin typeface="メイリオ" panose="020B0604030504040204" pitchFamily="50" charset="-128"/>
              <a:ea typeface="メイリオ" panose="020B0604030504040204" pitchFamily="50" charset="-128"/>
            </a:rPr>
            <a:t>25.2</a:t>
          </a:r>
          <a:r>
            <a:rPr lang="ja-JP" altLang="en-US" sz="2400" b="1" dirty="0" smtClean="0">
              <a:solidFill>
                <a:srgbClr val="FF0000"/>
              </a:solidFill>
              <a:latin typeface="メイリオ" panose="020B0604030504040204" pitchFamily="50" charset="-128"/>
              <a:ea typeface="メイリオ" panose="020B0604030504040204" pitchFamily="50" charset="-128"/>
            </a:rPr>
            <a:t>％　</a:t>
          </a:r>
          <a:r>
            <a:rPr lang="en-US" altLang="ja-JP" sz="2400" b="1" dirty="0" smtClean="0">
              <a:solidFill>
                <a:srgbClr val="FF0000"/>
              </a:solidFill>
              <a:latin typeface="メイリオ" panose="020B0604030504040204" pitchFamily="50" charset="-128"/>
              <a:ea typeface="メイリオ" panose="020B0604030504040204" pitchFamily="50" charset="-128"/>
            </a:rPr>
            <a:t>37</a:t>
          </a:r>
          <a:r>
            <a:rPr lang="ja-JP" altLang="en-US" sz="2400" b="1" dirty="0" smtClean="0">
              <a:solidFill>
                <a:srgbClr val="FF0000"/>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0.69699</cdr:x>
      <cdr:y>0.17709</cdr:y>
    </cdr:from>
    <cdr:to>
      <cdr:x>0.90484</cdr:x>
      <cdr:y>0.26886</cdr:y>
    </cdr:to>
    <cdr:sp macro="" textlink="">
      <cdr:nvSpPr>
        <cdr:cNvPr id="5" name="フローチャート: 処理 4"/>
        <cdr:cNvSpPr/>
      </cdr:nvSpPr>
      <cdr:spPr>
        <a:xfrm xmlns:a="http://schemas.openxmlformats.org/drawingml/2006/main">
          <a:off x="8497702" y="1016127"/>
          <a:ext cx="2534092" cy="52656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59.2</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87</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0.50911</cdr:x>
      <cdr:y>0.25067</cdr:y>
    </cdr:from>
    <cdr:to>
      <cdr:x>0.76667</cdr:x>
      <cdr:y>0.34244</cdr:y>
    </cdr:to>
    <cdr:sp macro="" textlink="">
      <cdr:nvSpPr>
        <cdr:cNvPr id="6" name="フローチャート: 処理 5"/>
        <cdr:cNvSpPr/>
      </cdr:nvSpPr>
      <cdr:spPr>
        <a:xfrm xmlns:a="http://schemas.openxmlformats.org/drawingml/2006/main">
          <a:off x="6207028" y="1400226"/>
          <a:ext cx="3140171" cy="512651"/>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29.3</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43</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0.7547</cdr:x>
      <cdr:y>0.05918</cdr:y>
    </cdr:from>
    <cdr:to>
      <cdr:x>1</cdr:x>
      <cdr:y>0.13209</cdr:y>
    </cdr:to>
    <cdr:sp macro="" textlink="">
      <cdr:nvSpPr>
        <cdr:cNvPr id="2" name="正方形/長方形 1"/>
        <cdr:cNvSpPr/>
      </cdr:nvSpPr>
      <cdr:spPr>
        <a:xfrm xmlns:a="http://schemas.openxmlformats.org/drawingml/2006/main">
          <a:off x="9201280" y="355944"/>
          <a:ext cx="2990720" cy="43854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ja-JP" altLang="en-US" sz="1800" b="1" dirty="0" smtClean="0">
              <a:solidFill>
                <a:sysClr val="windowText" lastClr="000000"/>
              </a:solidFill>
              <a:latin typeface="メイリオ" panose="020B0604030504040204" pitchFamily="50" charset="-128"/>
              <a:ea typeface="メイリオ" panose="020B0604030504040204" pitchFamily="50" charset="-128"/>
            </a:rPr>
            <a:t>：</a:t>
          </a:r>
          <a:r>
            <a:rPr lang="en-US" altLang="ja-JP" sz="1800" b="1" dirty="0" smtClean="0">
              <a:solidFill>
                <a:sysClr val="windowText" lastClr="000000"/>
              </a:solidFill>
              <a:latin typeface="メイリオ" panose="020B0604030504040204" pitchFamily="50" charset="-128"/>
              <a:ea typeface="メイリオ" panose="020B0604030504040204" pitchFamily="50" charset="-128"/>
            </a:rPr>
            <a:t>69</a:t>
          </a:r>
          <a:endParaRPr lang="en-US" altLang="ja-JP" sz="1800" b="1" dirty="0">
            <a:solidFill>
              <a:sysClr val="windowText" lastClr="000000"/>
            </a:solidFill>
            <a:latin typeface="メイリオ" panose="020B0604030504040204" pitchFamily="50" charset="-128"/>
            <a:ea typeface="メイリオ" panose="020B0604030504040204" pitchFamily="50" charset="-128"/>
          </a:endParaRPr>
        </a:p>
        <a:p xmlns:a="http://schemas.openxmlformats.org/drawingml/2006/main">
          <a:endParaRPr lang="ja-JP" sz="1000"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0.15151</cdr:x>
      <cdr:y>0.57657</cdr:y>
    </cdr:from>
    <cdr:to>
      <cdr:x>0.5</cdr:x>
      <cdr:y>0.65762</cdr:y>
    </cdr:to>
    <cdr:sp macro="" textlink="">
      <cdr:nvSpPr>
        <cdr:cNvPr id="3" name="角丸四角形 2"/>
        <cdr:cNvSpPr/>
      </cdr:nvSpPr>
      <cdr:spPr>
        <a:xfrm xmlns:a="http://schemas.openxmlformats.org/drawingml/2006/main">
          <a:off x="1847235" y="3178950"/>
          <a:ext cx="4248765" cy="446907"/>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0.52686</cdr:x>
      <cdr:y>0.56869</cdr:y>
    </cdr:from>
    <cdr:to>
      <cdr:x>0.7572</cdr:x>
      <cdr:y>0.6642</cdr:y>
    </cdr:to>
    <cdr:sp macro="" textlink="">
      <cdr:nvSpPr>
        <cdr:cNvPr id="4" name="フローチャート: 処理 3"/>
        <cdr:cNvSpPr/>
      </cdr:nvSpPr>
      <cdr:spPr>
        <a:xfrm xmlns:a="http://schemas.openxmlformats.org/drawingml/2006/main">
          <a:off x="6423418" y="3135520"/>
          <a:ext cx="2808328" cy="52658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rgbClr val="FF0000"/>
              </a:solidFill>
              <a:latin typeface="メイリオ" panose="020B0604030504040204" pitchFamily="50" charset="-128"/>
              <a:ea typeface="メイリオ" panose="020B0604030504040204" pitchFamily="50" charset="-128"/>
            </a:rPr>
            <a:t>10.8</a:t>
          </a:r>
          <a:r>
            <a:rPr lang="ja-JP" altLang="en-US" sz="2400" b="1" dirty="0" smtClean="0">
              <a:solidFill>
                <a:srgbClr val="FF0000"/>
              </a:solidFill>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４</a:t>
          </a:r>
          <a:r>
            <a:rPr lang="ja-JP" altLang="en-US" sz="2400" b="1" dirty="0" smtClean="0">
              <a:solidFill>
                <a:srgbClr val="FF0000"/>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0.77841</cdr:x>
      <cdr:y>0.24627</cdr:y>
    </cdr:from>
    <cdr:to>
      <cdr:x>0.96364</cdr:x>
      <cdr:y>0.34178</cdr:y>
    </cdr:to>
    <cdr:sp macro="" textlink="">
      <cdr:nvSpPr>
        <cdr:cNvPr id="5" name="フローチャート: 処理 4"/>
        <cdr:cNvSpPr/>
      </cdr:nvSpPr>
      <cdr:spPr>
        <a:xfrm xmlns:a="http://schemas.openxmlformats.org/drawingml/2006/main">
          <a:off x="9490363" y="1357849"/>
          <a:ext cx="2258291" cy="52658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97.3</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36</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0.5735</cdr:x>
      <cdr:y>0.32536</cdr:y>
    </cdr:from>
    <cdr:to>
      <cdr:x>0.76136</cdr:x>
      <cdr:y>0.42087</cdr:y>
    </cdr:to>
    <cdr:sp macro="" textlink="">
      <cdr:nvSpPr>
        <cdr:cNvPr id="6" name="フローチャート: 処理 5"/>
        <cdr:cNvSpPr/>
      </cdr:nvSpPr>
      <cdr:spPr>
        <a:xfrm xmlns:a="http://schemas.openxmlformats.org/drawingml/2006/main">
          <a:off x="6992120" y="1793897"/>
          <a:ext cx="2290426" cy="52658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chemeClr val="tx1"/>
              </a:solidFill>
              <a:latin typeface="メイリオ" panose="020B0604030504040204" pitchFamily="50" charset="-128"/>
              <a:ea typeface="メイリオ" panose="020B0604030504040204" pitchFamily="50" charset="-128"/>
            </a:rPr>
            <a:t>62.2</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23</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0.71705</cdr:x>
      <cdr:y>0.06764</cdr:y>
    </cdr:from>
    <cdr:to>
      <cdr:x>1</cdr:x>
      <cdr:y>0.14055</cdr:y>
    </cdr:to>
    <cdr:sp macro="" textlink="">
      <cdr:nvSpPr>
        <cdr:cNvPr id="2" name="正方形/長方形 1"/>
        <cdr:cNvSpPr/>
      </cdr:nvSpPr>
      <cdr:spPr>
        <a:xfrm xmlns:a="http://schemas.openxmlformats.org/drawingml/2006/main">
          <a:off x="8742218" y="354451"/>
          <a:ext cx="3449782" cy="38209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en-US" altLang="ja-JP" sz="1800" b="1" dirty="0" smtClean="0">
              <a:solidFill>
                <a:sysClr val="windowText" lastClr="000000"/>
              </a:solidFill>
              <a:latin typeface="メイリオ" panose="020B0604030504040204" pitchFamily="50" charset="-128"/>
              <a:ea typeface="メイリオ" panose="020B0604030504040204" pitchFamily="50" charset="-128"/>
            </a:rPr>
            <a:t>57,427</a:t>
          </a:r>
          <a:endParaRPr lang="en-US" altLang="ja-JP" sz="1800" b="1"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0.06022</cdr:x>
      <cdr:y>0.55901</cdr:y>
    </cdr:from>
    <cdr:to>
      <cdr:x>0.40871</cdr:x>
      <cdr:y>0.68434</cdr:y>
    </cdr:to>
    <cdr:sp macro="" textlink="">
      <cdr:nvSpPr>
        <cdr:cNvPr id="3" name="角丸四角形 2"/>
        <cdr:cNvSpPr/>
      </cdr:nvSpPr>
      <cdr:spPr>
        <a:xfrm xmlns:a="http://schemas.openxmlformats.org/drawingml/2006/main">
          <a:off x="734253" y="2929568"/>
          <a:ext cx="4248765" cy="656820"/>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0.43987</cdr:x>
      <cdr:y>0.55866</cdr:y>
    </cdr:from>
    <cdr:to>
      <cdr:x>0.5687</cdr:x>
      <cdr:y>0.70633</cdr:y>
    </cdr:to>
    <cdr:sp macro="" textlink="">
      <cdr:nvSpPr>
        <cdr:cNvPr id="4" name="フローチャート: 処理 3"/>
        <cdr:cNvSpPr/>
      </cdr:nvSpPr>
      <cdr:spPr>
        <a:xfrm xmlns:a="http://schemas.openxmlformats.org/drawingml/2006/main">
          <a:off x="5362921" y="2927702"/>
          <a:ext cx="1570655" cy="77392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rgbClr val="FF0000"/>
              </a:solidFill>
              <a:latin typeface="メイリオ" panose="020B0604030504040204" pitchFamily="50" charset="-128"/>
              <a:ea typeface="メイリオ" panose="020B0604030504040204" pitchFamily="50" charset="-128"/>
            </a:rPr>
            <a:t>2,744</a:t>
          </a:r>
          <a:r>
            <a:rPr lang="ja-JP" altLang="en-US" sz="2400" b="1" dirty="0" smtClean="0">
              <a:solidFill>
                <a:srgbClr val="FF0000"/>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0.69321</cdr:x>
      <cdr:y>0.08044</cdr:y>
    </cdr:from>
    <cdr:to>
      <cdr:x>0.98005</cdr:x>
      <cdr:y>0.15335</cdr:y>
    </cdr:to>
    <cdr:sp macro="" textlink="">
      <cdr:nvSpPr>
        <cdr:cNvPr id="3" name="正方形/長方形 2"/>
        <cdr:cNvSpPr/>
      </cdr:nvSpPr>
      <cdr:spPr>
        <a:xfrm xmlns:a="http://schemas.openxmlformats.org/drawingml/2006/main">
          <a:off x="8403957" y="422183"/>
          <a:ext cx="3477490" cy="38264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en-US" altLang="ja-JP" sz="1800" b="1" dirty="0">
              <a:solidFill>
                <a:sysClr val="windowText" lastClr="000000"/>
              </a:solidFill>
              <a:latin typeface="メイリオ" panose="020B0604030504040204" pitchFamily="50" charset="-128"/>
              <a:ea typeface="メイリオ" panose="020B0604030504040204" pitchFamily="50" charset="-128"/>
            </a:rPr>
            <a:t>6,968</a:t>
          </a:r>
          <a:endParaRPr lang="ja-JP" sz="1800" b="1"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0.15056</cdr:x>
      <cdr:y>0.55732</cdr:y>
    </cdr:from>
    <cdr:to>
      <cdr:x>0.45798</cdr:x>
      <cdr:y>0.68247</cdr:y>
    </cdr:to>
    <cdr:sp macro="" textlink="">
      <cdr:nvSpPr>
        <cdr:cNvPr id="4" name="角丸四角形 3"/>
        <cdr:cNvSpPr/>
      </cdr:nvSpPr>
      <cdr:spPr>
        <a:xfrm xmlns:a="http://schemas.openxmlformats.org/drawingml/2006/main">
          <a:off x="1825334" y="2924950"/>
          <a:ext cx="3726873" cy="656820"/>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0.47398</cdr:x>
      <cdr:y>0.54905</cdr:y>
    </cdr:from>
    <cdr:to>
      <cdr:x>0.56997</cdr:x>
      <cdr:y>0.69651</cdr:y>
    </cdr:to>
    <cdr:sp macro="" textlink="">
      <cdr:nvSpPr>
        <cdr:cNvPr id="5" name="フローチャート: 処理 4"/>
        <cdr:cNvSpPr/>
      </cdr:nvSpPr>
      <cdr:spPr>
        <a:xfrm xmlns:a="http://schemas.openxmlformats.org/drawingml/2006/main">
          <a:off x="5746173" y="2881520"/>
          <a:ext cx="1163782" cy="77392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ltLang="ja-JP" sz="2400" b="1" dirty="0" smtClean="0">
              <a:solidFill>
                <a:srgbClr val="FF0000"/>
              </a:solidFill>
              <a:latin typeface="メイリオ" panose="020B0604030504040204" pitchFamily="50" charset="-128"/>
              <a:ea typeface="メイリオ" panose="020B0604030504040204" pitchFamily="50" charset="-128"/>
            </a:rPr>
            <a:t>629</a:t>
          </a:r>
          <a:r>
            <a:rPr lang="ja-JP" altLang="en-US" sz="2400" b="1" dirty="0" smtClean="0">
              <a:solidFill>
                <a:srgbClr val="FF0000"/>
              </a:solidFill>
              <a:latin typeface="メイリオ" panose="020B0604030504040204" pitchFamily="50" charset="-128"/>
              <a:ea typeface="メイリオ" panose="020B0604030504040204" pitchFamily="50" charset="-128"/>
            </a:rPr>
            <a:t>件</a:t>
          </a:r>
          <a:r>
            <a:rPr lang="ja-JP" altLang="en-US" sz="2000" b="1" dirty="0" smtClean="0">
              <a:solidFill>
                <a:srgbClr val="FF0000"/>
              </a:solidFill>
              <a:latin typeface="メイリオ" panose="020B0604030504040204" pitchFamily="50" charset="-128"/>
              <a:ea typeface="メイリオ" panose="020B0604030504040204" pitchFamily="50" charset="-128"/>
            </a:rPr>
            <a:t>　</a:t>
          </a:r>
          <a:endParaRPr lang="ja-JP" sz="20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0.71711</cdr:x>
      <cdr:y>0.04549</cdr:y>
    </cdr:from>
    <cdr:to>
      <cdr:x>0.97937</cdr:x>
      <cdr:y>0.1184</cdr:y>
    </cdr:to>
    <cdr:sp macro="" textlink="">
      <cdr:nvSpPr>
        <cdr:cNvPr id="2" name="正方形/長方形 1"/>
        <cdr:cNvSpPr/>
      </cdr:nvSpPr>
      <cdr:spPr>
        <a:xfrm xmlns:a="http://schemas.openxmlformats.org/drawingml/2006/main">
          <a:off x="8742961" y="231748"/>
          <a:ext cx="3197464" cy="37147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en-US" altLang="ja-JP" sz="1800" b="1" dirty="0">
              <a:solidFill>
                <a:sysClr val="windowText" lastClr="000000"/>
              </a:solidFill>
              <a:latin typeface="メイリオ" panose="020B0604030504040204" pitchFamily="50" charset="-128"/>
              <a:ea typeface="メイリオ" panose="020B0604030504040204" pitchFamily="50" charset="-128"/>
            </a:rPr>
            <a:t>147</a:t>
          </a:r>
          <a:endParaRPr lang="ja-JP" sz="1800" b="1"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0.12853</cdr:x>
      <cdr:y>0.55414</cdr:y>
    </cdr:from>
    <cdr:to>
      <cdr:x>0.46477</cdr:x>
      <cdr:y>0.68305</cdr:y>
    </cdr:to>
    <cdr:sp macro="" textlink="">
      <cdr:nvSpPr>
        <cdr:cNvPr id="3" name="角丸四角形 2"/>
        <cdr:cNvSpPr/>
      </cdr:nvSpPr>
      <cdr:spPr>
        <a:xfrm xmlns:a="http://schemas.openxmlformats.org/drawingml/2006/main">
          <a:off x="1567049" y="2823350"/>
          <a:ext cx="4099460" cy="656820"/>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0.47661</cdr:x>
      <cdr:y>0.54561</cdr:y>
    </cdr:from>
    <cdr:to>
      <cdr:x>0.57206</cdr:x>
      <cdr:y>0.69751</cdr:y>
    </cdr:to>
    <cdr:sp macro="" textlink="">
      <cdr:nvSpPr>
        <cdr:cNvPr id="4" name="フローチャート: 処理 3"/>
        <cdr:cNvSpPr/>
      </cdr:nvSpPr>
      <cdr:spPr>
        <a:xfrm xmlns:a="http://schemas.openxmlformats.org/drawingml/2006/main">
          <a:off x="5810827" y="2779920"/>
          <a:ext cx="1163782" cy="77392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2400" b="1" dirty="0" smtClean="0">
              <a:solidFill>
                <a:srgbClr val="FF0000"/>
              </a:solidFill>
              <a:latin typeface="メイリオ" panose="020B0604030504040204" pitchFamily="50" charset="-128"/>
              <a:ea typeface="メイリオ" panose="020B0604030504040204" pitchFamily="50" charset="-128"/>
            </a:rPr>
            <a:t>14</a:t>
          </a:r>
          <a:r>
            <a:rPr lang="ja-JP" altLang="en-US" sz="2400" b="1" dirty="0" smtClean="0">
              <a:solidFill>
                <a:srgbClr val="FF0000"/>
              </a:solidFill>
              <a:latin typeface="メイリオ" panose="020B0604030504040204" pitchFamily="50" charset="-128"/>
              <a:ea typeface="メイリオ" panose="020B0604030504040204" pitchFamily="50" charset="-128"/>
            </a:rPr>
            <a:t>件</a:t>
          </a:r>
          <a:endParaRPr lang="ja-JP" sz="2400" b="1"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0.71364</cdr:x>
      <cdr:y>0.07556</cdr:y>
    </cdr:from>
    <cdr:to>
      <cdr:x>1</cdr:x>
      <cdr:y>0.14847</cdr:y>
    </cdr:to>
    <cdr:sp macro="" textlink="">
      <cdr:nvSpPr>
        <cdr:cNvPr id="2" name="正方形/長方形 1"/>
        <cdr:cNvSpPr/>
      </cdr:nvSpPr>
      <cdr:spPr>
        <a:xfrm xmlns:a="http://schemas.openxmlformats.org/drawingml/2006/main">
          <a:off x="8700655" y="404531"/>
          <a:ext cx="3491345" cy="39035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800" b="1" dirty="0">
              <a:solidFill>
                <a:sysClr val="windowText" lastClr="000000"/>
              </a:solidFill>
              <a:latin typeface="メイリオ" panose="020B0604030504040204" pitchFamily="50" charset="-128"/>
              <a:ea typeface="メイリオ" panose="020B0604030504040204" pitchFamily="50" charset="-128"/>
            </a:rPr>
            <a:t>単位：件　認知件数：</a:t>
          </a:r>
          <a:r>
            <a:rPr lang="en-US" altLang="ja-JP" sz="1800" b="1" dirty="0">
              <a:solidFill>
                <a:sysClr val="windowText" lastClr="000000"/>
              </a:solidFill>
              <a:latin typeface="メイリオ" panose="020B0604030504040204" pitchFamily="50" charset="-128"/>
              <a:ea typeface="メイリオ" panose="020B0604030504040204" pitchFamily="50" charset="-128"/>
            </a:rPr>
            <a:t>37</a:t>
          </a:r>
          <a:endParaRPr lang="ja-JP" sz="1800" b="1" dirty="0">
            <a:solidFill>
              <a:sysClr val="windowText" lastClr="000000"/>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0.11452</cdr:x>
      <cdr:y>0.5281</cdr:y>
    </cdr:from>
    <cdr:to>
      <cdr:x>0.45076</cdr:x>
      <cdr:y>0.64764</cdr:y>
    </cdr:to>
    <cdr:sp macro="" textlink="">
      <cdr:nvSpPr>
        <cdr:cNvPr id="3" name="角丸四角形 2"/>
        <cdr:cNvSpPr/>
      </cdr:nvSpPr>
      <cdr:spPr>
        <a:xfrm xmlns:a="http://schemas.openxmlformats.org/drawingml/2006/main">
          <a:off x="1396176" y="2901859"/>
          <a:ext cx="4099460" cy="656820"/>
        </a:xfrm>
        <a:prstGeom xmlns:a="http://schemas.openxmlformats.org/drawingml/2006/main" prst="round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0.48078</cdr:x>
      <cdr:y>0.51516</cdr:y>
    </cdr:from>
    <cdr:to>
      <cdr:x>0.57623</cdr:x>
      <cdr:y>0.656</cdr:y>
    </cdr:to>
    <cdr:sp macro="" textlink="">
      <cdr:nvSpPr>
        <cdr:cNvPr id="4" name="フローチャート: 処理 3"/>
        <cdr:cNvSpPr/>
      </cdr:nvSpPr>
      <cdr:spPr>
        <a:xfrm xmlns:a="http://schemas.openxmlformats.org/drawingml/2006/main">
          <a:off x="5861627" y="2830720"/>
          <a:ext cx="1163782" cy="773929"/>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2400" b="1" dirty="0" smtClean="0">
              <a:solidFill>
                <a:srgbClr val="FF0000"/>
              </a:solidFill>
              <a:latin typeface="メイリオ" panose="020B0604030504040204" pitchFamily="50" charset="-128"/>
              <a:ea typeface="メイリオ" panose="020B0604030504040204" pitchFamily="50" charset="-128"/>
            </a:rPr>
            <a:t>1</a:t>
          </a:r>
          <a:r>
            <a:rPr lang="ja-JP" altLang="en-US" sz="2400" b="1" dirty="0">
              <a:solidFill>
                <a:srgbClr val="FF0000"/>
              </a:solidFill>
              <a:latin typeface="メイリオ" panose="020B0604030504040204" pitchFamily="50" charset="-128"/>
              <a:ea typeface="メイリオ" panose="020B0604030504040204" pitchFamily="50" charset="-128"/>
            </a:rPr>
            <a:t>件</a:t>
          </a:r>
          <a:endParaRPr lang="en-US" altLang="ja-JP" sz="2400" b="1" dirty="0" smtClean="0">
            <a:solidFill>
              <a:srgbClr val="FF0000"/>
            </a:solidFill>
            <a:latin typeface="メイリオ" panose="020B0604030504040204" pitchFamily="50" charset="-128"/>
            <a:ea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ABDFC46B-4F0C-4860-AFBB-AA0DFB8D63DF}" type="datetimeFigureOut">
              <a:rPr kumimoji="1" lang="ja-JP" altLang="en-US" smtClean="0"/>
              <a:t>2021/3/24</a:t>
            </a:fld>
            <a:endParaRPr kumimoji="1" lang="ja-JP" altLang="en-US"/>
          </a:p>
        </p:txBody>
      </p:sp>
      <p:sp>
        <p:nvSpPr>
          <p:cNvPr id="4" name="フッター プレースホルダー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0DBC4C64-3137-4D5B-8F2D-C05765B9913D}" type="slidenum">
              <a:rPr kumimoji="1" lang="ja-JP" altLang="en-US" smtClean="0"/>
              <a:t>‹#›</a:t>
            </a:fld>
            <a:endParaRPr kumimoji="1" lang="ja-JP" altLang="en-US"/>
          </a:p>
        </p:txBody>
      </p:sp>
    </p:spTree>
    <p:extLst>
      <p:ext uri="{BB962C8B-B14F-4D97-AF65-F5344CB8AC3E}">
        <p14:creationId xmlns:p14="http://schemas.microsoft.com/office/powerpoint/2010/main" val="111923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a:defRPr sz="1200"/>
            </a:lvl1pPr>
          </a:lstStyle>
          <a:p>
            <a:fld id="{53E117CF-C704-4A01-8CC3-45B1E1108BE8}" type="datetimeFigureOut">
              <a:rPr kumimoji="1" lang="ja-JP" altLang="en-US" smtClean="0"/>
              <a:t>2021/3/24</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1440" tIns="45720" rIns="91440" bIns="45720" rtlCol="0" anchor="b"/>
          <a:lstStyle>
            <a:lvl1pPr algn="r">
              <a:defRPr sz="1200"/>
            </a:lvl1pPr>
          </a:lstStyle>
          <a:p>
            <a:fld id="{CA61450A-2CDE-4685-9837-29DD01E41896}" type="slidenum">
              <a:rPr kumimoji="1" lang="ja-JP" altLang="en-US" smtClean="0"/>
              <a:t>‹#›</a:t>
            </a:fld>
            <a:endParaRPr kumimoji="1" lang="ja-JP" altLang="en-US"/>
          </a:p>
        </p:txBody>
      </p:sp>
    </p:spTree>
    <p:extLst>
      <p:ext uri="{BB962C8B-B14F-4D97-AF65-F5344CB8AC3E}">
        <p14:creationId xmlns:p14="http://schemas.microsoft.com/office/powerpoint/2010/main" val="2689944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本日は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学校と保護者で取り組む</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いじめ</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の早期発見、子供からのＳＯＳに気が付くために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いうテーマで、</a:t>
            </a:r>
            <a:r>
              <a:rPr kumimoji="1" lang="ja-JP" altLang="ja-JP" sz="1200" kern="1200" dirty="0" smtClean="0">
                <a:solidFill>
                  <a:schemeClr val="tx1"/>
                </a:solidFill>
                <a:effectLst/>
                <a:latin typeface="+mn-lt"/>
                <a:ea typeface="+mn-ea"/>
                <a:cs typeface="+mn-cs"/>
              </a:rPr>
              <a:t>いじめの早期発見の大切さについて考える機会とさせていただきたいと思います。よろしくお願いします。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a:t>
            </a:fld>
            <a:endParaRPr kumimoji="1" lang="ja-JP" altLang="en-US"/>
          </a:p>
        </p:txBody>
      </p:sp>
    </p:spTree>
    <p:extLst>
      <p:ext uri="{BB962C8B-B14F-4D97-AF65-F5344CB8AC3E}">
        <p14:creationId xmlns:p14="http://schemas.microsoft.com/office/powerpoint/2010/main" val="35259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（特別支援学校版）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では、実際に「心身の苦痛を感じる」</a:t>
            </a:r>
            <a:r>
              <a:rPr kumimoji="1" lang="ja-JP" altLang="ja-JP" sz="1200" kern="1200" dirty="0" err="1" smtClean="0">
                <a:solidFill>
                  <a:schemeClr val="tx1"/>
                </a:solidFill>
                <a:effectLst/>
                <a:latin typeface="+mn-lt"/>
                <a:ea typeface="+mn-ea"/>
                <a:cs typeface="+mn-cs"/>
              </a:rPr>
              <a:t>ような</a:t>
            </a:r>
            <a:r>
              <a:rPr kumimoji="1" lang="ja-JP" altLang="ja-JP" sz="1200" kern="1200" dirty="0" smtClean="0">
                <a:solidFill>
                  <a:schemeClr val="tx1"/>
                </a:solidFill>
                <a:effectLst/>
                <a:latin typeface="+mn-lt"/>
                <a:ea typeface="+mn-ea"/>
                <a:cs typeface="+mn-cs"/>
              </a:rPr>
              <a:t>行為、いじめが起こった場合、</a:t>
            </a:r>
            <a:r>
              <a:rPr kumimoji="1" lang="ja-JP" altLang="en-US" sz="1200" kern="1200" dirty="0" smtClean="0">
                <a:solidFill>
                  <a:schemeClr val="tx1"/>
                </a:solidFill>
                <a:effectLst/>
                <a:latin typeface="+mn-lt"/>
                <a:ea typeface="+mn-ea"/>
                <a:cs typeface="+mn-cs"/>
              </a:rPr>
              <a:t>子供たち</a:t>
            </a:r>
            <a:r>
              <a:rPr kumimoji="1" lang="ja-JP" altLang="ja-JP" sz="1200" kern="1200" dirty="0" smtClean="0">
                <a:solidFill>
                  <a:schemeClr val="tx1"/>
                </a:solidFill>
                <a:effectLst/>
                <a:latin typeface="+mn-lt"/>
                <a:ea typeface="+mn-ea"/>
                <a:cs typeface="+mn-cs"/>
              </a:rPr>
              <a:t>はどのように行動するのでしょうか。</a:t>
            </a:r>
            <a:r>
              <a:rPr kumimoji="1" lang="ja-JP" altLang="en-US"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令和元</a:t>
            </a:r>
            <a:r>
              <a:rPr kumimoji="1" lang="ja-JP" altLang="ja-JP" sz="1200" kern="1200" dirty="0" smtClean="0">
                <a:solidFill>
                  <a:schemeClr val="tx1"/>
                </a:solidFill>
                <a:effectLst/>
                <a:latin typeface="+mn-lt"/>
                <a:ea typeface="+mn-ea"/>
                <a:cs typeface="+mn-cs"/>
              </a:rPr>
              <a:t>年度における</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いじめられた</a:t>
            </a:r>
            <a:r>
              <a:rPr kumimoji="1" lang="ja-JP" altLang="en-US" sz="1200" kern="1200" dirty="0" smtClean="0">
                <a:solidFill>
                  <a:schemeClr val="tx1"/>
                </a:solidFill>
                <a:effectLst/>
                <a:latin typeface="+mn-lt"/>
                <a:ea typeface="+mn-ea"/>
                <a:cs typeface="+mn-cs"/>
              </a:rPr>
              <a:t>生徒</a:t>
            </a:r>
            <a:r>
              <a:rPr kumimoji="1" lang="ja-JP" altLang="ja-JP" sz="1200" kern="1200" dirty="0" smtClean="0">
                <a:solidFill>
                  <a:schemeClr val="tx1"/>
                </a:solidFill>
                <a:effectLst/>
                <a:latin typeface="+mn-lt"/>
                <a:ea typeface="+mn-ea"/>
                <a:cs typeface="+mn-cs"/>
              </a:rPr>
              <a:t>の相談状況は、「学級担任に相談」が</a:t>
            </a:r>
            <a:r>
              <a:rPr kumimoji="1" lang="en-US" altLang="ja-JP" sz="1200" kern="1200" dirty="0" smtClean="0">
                <a:solidFill>
                  <a:schemeClr val="tx1"/>
                </a:solidFill>
                <a:effectLst/>
                <a:latin typeface="+mn-lt"/>
                <a:ea typeface="+mn-ea"/>
                <a:cs typeface="+mn-cs"/>
              </a:rPr>
              <a:t>97.3</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最も多くなっています。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次に多いのは、「学級担任以外の教職員」で</a:t>
            </a:r>
            <a:r>
              <a:rPr kumimoji="1" lang="en-US" altLang="ja-JP" sz="1200" kern="1200" dirty="0" smtClean="0">
                <a:solidFill>
                  <a:schemeClr val="tx1"/>
                </a:solidFill>
                <a:effectLst/>
                <a:latin typeface="+mn-lt"/>
                <a:ea typeface="+mn-ea"/>
                <a:cs typeface="+mn-cs"/>
              </a:rPr>
              <a:t>62.2</a:t>
            </a:r>
            <a:r>
              <a:rPr kumimoji="1" lang="ja-JP" altLang="en-US" sz="1200" kern="1200" dirty="0" smtClean="0">
                <a:solidFill>
                  <a:schemeClr val="tx1"/>
                </a:solidFill>
                <a:effectLst/>
                <a:latin typeface="+mn-lt"/>
                <a:ea typeface="+mn-ea"/>
                <a:cs typeface="+mn-cs"/>
              </a:rPr>
              <a:t>％となっています。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続いて、「保護者や家族等」が</a:t>
            </a:r>
            <a:r>
              <a:rPr kumimoji="1" lang="en-US" altLang="ja-JP" sz="1200" kern="1200" dirty="0" smtClean="0">
                <a:solidFill>
                  <a:schemeClr val="tx1"/>
                </a:solidFill>
                <a:effectLst/>
                <a:latin typeface="+mn-lt"/>
                <a:ea typeface="+mn-ea"/>
                <a:cs typeface="+mn-cs"/>
              </a:rPr>
              <a:t>10.8</a:t>
            </a:r>
            <a:r>
              <a:rPr kumimoji="1" lang="ja-JP" altLang="en-US" sz="1200" kern="1200" dirty="0" smtClean="0">
                <a:solidFill>
                  <a:schemeClr val="tx1"/>
                </a:solidFill>
                <a:effectLst/>
                <a:latin typeface="+mn-lt"/>
                <a:ea typeface="+mn-ea"/>
                <a:cs typeface="+mn-cs"/>
              </a:rPr>
              <a:t>％となっています。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10</a:t>
            </a:fld>
            <a:endParaRPr kumimoji="1" lang="ja-JP" altLang="en-US"/>
          </a:p>
        </p:txBody>
      </p:sp>
    </p:spTree>
    <p:extLst>
      <p:ext uri="{BB962C8B-B14F-4D97-AF65-F5344CB8AC3E}">
        <p14:creationId xmlns:p14="http://schemas.microsoft.com/office/powerpoint/2010/main" val="216426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（小学校版）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また、いじめの発見のきっかけについても保護者からの情報が、</a:t>
            </a:r>
            <a:r>
              <a:rPr kumimoji="1" lang="en-US" altLang="ja-JP" sz="1200" kern="1200" dirty="0" smtClean="0">
                <a:solidFill>
                  <a:schemeClr val="tx1"/>
                </a:solidFill>
                <a:effectLst/>
                <a:latin typeface="+mn-lt"/>
                <a:ea typeface="+mn-ea"/>
                <a:cs typeface="+mn-cs"/>
              </a:rPr>
              <a:t>2,744</a:t>
            </a:r>
            <a:r>
              <a:rPr kumimoji="1" lang="ja-JP" altLang="en-US" sz="1200" kern="1200" dirty="0" smtClean="0">
                <a:solidFill>
                  <a:schemeClr val="tx1"/>
                </a:solidFill>
                <a:effectLst/>
                <a:latin typeface="+mn-lt"/>
                <a:ea typeface="+mn-ea"/>
                <a:cs typeface="+mn-cs"/>
              </a:rPr>
              <a:t>件です。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この二つの調査からも、</a:t>
            </a:r>
            <a:r>
              <a:rPr kumimoji="1" lang="ja-JP" altLang="ja-JP" sz="1200" kern="1200" dirty="0" smtClean="0">
                <a:solidFill>
                  <a:schemeClr val="tx1"/>
                </a:solidFill>
                <a:effectLst/>
                <a:latin typeface="+mn-lt"/>
                <a:ea typeface="+mn-ea"/>
                <a:cs typeface="+mn-cs"/>
              </a:rPr>
              <a:t>いじめの早期発見には、</a:t>
            </a:r>
            <a:r>
              <a:rPr kumimoji="1" lang="ja-JP" altLang="en-US" sz="1200" kern="1200" dirty="0" smtClean="0">
                <a:solidFill>
                  <a:schemeClr val="tx1"/>
                </a:solidFill>
                <a:effectLst/>
                <a:latin typeface="+mn-lt"/>
                <a:ea typeface="+mn-ea"/>
                <a:cs typeface="+mn-cs"/>
              </a:rPr>
              <a:t>子供の様子を見ていただいたり、</a:t>
            </a:r>
            <a:r>
              <a:rPr kumimoji="1" lang="ja-JP" altLang="ja-JP" sz="1200" kern="1200" dirty="0" smtClean="0">
                <a:solidFill>
                  <a:schemeClr val="tx1"/>
                </a:solidFill>
                <a:effectLst/>
                <a:latin typeface="+mn-lt"/>
                <a:ea typeface="+mn-ea"/>
                <a:cs typeface="+mn-cs"/>
              </a:rPr>
              <a:t>相談しやすい環境</a:t>
            </a:r>
            <a:r>
              <a:rPr kumimoji="1" lang="ja-JP" altLang="en-US" sz="1200" kern="1200" dirty="0" smtClean="0">
                <a:solidFill>
                  <a:schemeClr val="tx1"/>
                </a:solidFill>
                <a:effectLst/>
                <a:latin typeface="+mn-lt"/>
                <a:ea typeface="+mn-ea"/>
                <a:cs typeface="+mn-cs"/>
              </a:rPr>
              <a:t>をつくっていただいたりするなど</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保護者の皆様の</a:t>
            </a:r>
            <a:r>
              <a:rPr kumimoji="1" lang="ja-JP" altLang="ja-JP" sz="1200" kern="1200" dirty="0" smtClean="0">
                <a:solidFill>
                  <a:schemeClr val="tx1"/>
                </a:solidFill>
                <a:effectLst/>
                <a:latin typeface="+mn-lt"/>
                <a:ea typeface="+mn-ea"/>
                <a:cs typeface="+mn-cs"/>
              </a:rPr>
              <a:t>御協力</a:t>
            </a:r>
            <a:r>
              <a:rPr kumimoji="1" lang="ja-JP" altLang="en-US" sz="1200" kern="1200" dirty="0" smtClean="0">
                <a:solidFill>
                  <a:schemeClr val="tx1"/>
                </a:solidFill>
                <a:effectLst/>
                <a:latin typeface="+mn-lt"/>
                <a:ea typeface="+mn-ea"/>
                <a:cs typeface="+mn-cs"/>
              </a:rPr>
              <a:t>が重要</a:t>
            </a:r>
            <a:r>
              <a:rPr kumimoji="1" lang="ja-JP" altLang="ja-JP" sz="1200" kern="1200" dirty="0" smtClean="0">
                <a:solidFill>
                  <a:schemeClr val="tx1"/>
                </a:solidFill>
                <a:effectLst/>
                <a:latin typeface="+mn-lt"/>
                <a:ea typeface="+mn-ea"/>
                <a:cs typeface="+mn-cs"/>
              </a:rPr>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11</a:t>
            </a:fld>
            <a:endParaRPr kumimoji="1" lang="ja-JP" altLang="en-US"/>
          </a:p>
        </p:txBody>
      </p:sp>
    </p:spTree>
    <p:extLst>
      <p:ext uri="{BB962C8B-B14F-4D97-AF65-F5344CB8AC3E}">
        <p14:creationId xmlns:p14="http://schemas.microsoft.com/office/powerpoint/2010/main" val="375281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（中学校版）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また、いじめの発見のきっかけについても保護者からの情報が、</a:t>
            </a:r>
            <a:r>
              <a:rPr kumimoji="1" lang="en-US" altLang="ja-JP" sz="1200" kern="1200" dirty="0" smtClean="0">
                <a:solidFill>
                  <a:schemeClr val="tx1"/>
                </a:solidFill>
                <a:effectLst/>
                <a:latin typeface="+mn-lt"/>
                <a:ea typeface="+mn-ea"/>
                <a:cs typeface="+mn-cs"/>
              </a:rPr>
              <a:t>629</a:t>
            </a:r>
            <a:r>
              <a:rPr kumimoji="1" lang="ja-JP" altLang="en-US" sz="1200" kern="1200" dirty="0" smtClean="0">
                <a:solidFill>
                  <a:schemeClr val="tx1"/>
                </a:solidFill>
                <a:effectLst/>
                <a:latin typeface="+mn-lt"/>
                <a:ea typeface="+mn-ea"/>
                <a:cs typeface="+mn-cs"/>
              </a:rPr>
              <a:t>件です。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この二つの調査からも、</a:t>
            </a:r>
            <a:r>
              <a:rPr kumimoji="1" lang="ja-JP" altLang="ja-JP" sz="1200" kern="1200" dirty="0" smtClean="0">
                <a:solidFill>
                  <a:schemeClr val="tx1"/>
                </a:solidFill>
                <a:effectLst/>
                <a:latin typeface="+mn-lt"/>
                <a:ea typeface="+mn-ea"/>
                <a:cs typeface="+mn-cs"/>
              </a:rPr>
              <a:t>いじめの早期発見には、</a:t>
            </a:r>
            <a:r>
              <a:rPr kumimoji="1" lang="ja-JP" altLang="en-US" sz="1200" kern="1200" dirty="0" smtClean="0">
                <a:solidFill>
                  <a:schemeClr val="tx1"/>
                </a:solidFill>
                <a:effectLst/>
                <a:latin typeface="+mn-lt"/>
                <a:ea typeface="+mn-ea"/>
                <a:cs typeface="+mn-cs"/>
              </a:rPr>
              <a:t>子供の様子を見ていただいたり、</a:t>
            </a:r>
            <a:r>
              <a:rPr kumimoji="1" lang="ja-JP" altLang="ja-JP" sz="1200" kern="1200" dirty="0" smtClean="0">
                <a:solidFill>
                  <a:schemeClr val="tx1"/>
                </a:solidFill>
                <a:effectLst/>
                <a:latin typeface="+mn-lt"/>
                <a:ea typeface="+mn-ea"/>
                <a:cs typeface="+mn-cs"/>
              </a:rPr>
              <a:t>相談しやすい環境</a:t>
            </a:r>
            <a:r>
              <a:rPr kumimoji="1" lang="ja-JP" altLang="en-US" sz="1200" kern="1200" dirty="0" smtClean="0">
                <a:solidFill>
                  <a:schemeClr val="tx1"/>
                </a:solidFill>
                <a:effectLst/>
                <a:latin typeface="+mn-lt"/>
                <a:ea typeface="+mn-ea"/>
                <a:cs typeface="+mn-cs"/>
              </a:rPr>
              <a:t>をつくっていただいたりするなど</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保護者の皆様の</a:t>
            </a:r>
            <a:r>
              <a:rPr kumimoji="1" lang="ja-JP" altLang="ja-JP" sz="1200" kern="1200" dirty="0" smtClean="0">
                <a:solidFill>
                  <a:schemeClr val="tx1"/>
                </a:solidFill>
                <a:effectLst/>
                <a:latin typeface="+mn-lt"/>
                <a:ea typeface="+mn-ea"/>
                <a:cs typeface="+mn-cs"/>
              </a:rPr>
              <a:t>御協力</a:t>
            </a:r>
            <a:r>
              <a:rPr kumimoji="1" lang="ja-JP" altLang="en-US" sz="1200" kern="1200" dirty="0" smtClean="0">
                <a:solidFill>
                  <a:schemeClr val="tx1"/>
                </a:solidFill>
                <a:effectLst/>
                <a:latin typeface="+mn-lt"/>
                <a:ea typeface="+mn-ea"/>
                <a:cs typeface="+mn-cs"/>
              </a:rPr>
              <a:t>が重要</a:t>
            </a:r>
            <a:r>
              <a:rPr kumimoji="1" lang="ja-JP" altLang="ja-JP" sz="1200" kern="1200" dirty="0" smtClean="0">
                <a:solidFill>
                  <a:schemeClr val="tx1"/>
                </a:solidFill>
                <a:effectLst/>
                <a:latin typeface="+mn-lt"/>
                <a:ea typeface="+mn-ea"/>
                <a:cs typeface="+mn-cs"/>
              </a:rPr>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12</a:t>
            </a:fld>
            <a:endParaRPr kumimoji="1" lang="ja-JP" altLang="en-US"/>
          </a:p>
        </p:txBody>
      </p:sp>
    </p:spTree>
    <p:extLst>
      <p:ext uri="{BB962C8B-B14F-4D97-AF65-F5344CB8AC3E}">
        <p14:creationId xmlns:p14="http://schemas.microsoft.com/office/powerpoint/2010/main" val="260276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（高等学校版）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また、いじめの発見のきっかけについても保護者からの情報が、</a:t>
            </a:r>
            <a:r>
              <a:rPr kumimoji="1" lang="en-US" altLang="ja-JP" sz="1200" kern="1200" dirty="0" smtClean="0">
                <a:solidFill>
                  <a:schemeClr val="tx1"/>
                </a:solidFill>
                <a:effectLst/>
                <a:latin typeface="+mn-lt"/>
                <a:ea typeface="+mn-ea"/>
                <a:cs typeface="+mn-cs"/>
              </a:rPr>
              <a:t>14</a:t>
            </a:r>
            <a:r>
              <a:rPr kumimoji="1" lang="ja-JP" altLang="en-US" sz="1200" kern="1200" dirty="0" smtClean="0">
                <a:solidFill>
                  <a:schemeClr val="tx1"/>
                </a:solidFill>
                <a:effectLst/>
                <a:latin typeface="+mn-lt"/>
                <a:ea typeface="+mn-ea"/>
                <a:cs typeface="+mn-cs"/>
              </a:rPr>
              <a:t>件です。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この二つの調査からも、</a:t>
            </a:r>
            <a:r>
              <a:rPr kumimoji="1" lang="ja-JP" altLang="ja-JP" sz="1200" kern="1200" dirty="0" smtClean="0">
                <a:solidFill>
                  <a:schemeClr val="tx1"/>
                </a:solidFill>
                <a:effectLst/>
                <a:latin typeface="+mn-lt"/>
                <a:ea typeface="+mn-ea"/>
                <a:cs typeface="+mn-cs"/>
              </a:rPr>
              <a:t>いじめの早期発見には、</a:t>
            </a:r>
            <a:r>
              <a:rPr kumimoji="1" lang="ja-JP" altLang="en-US" sz="1200" kern="1200" dirty="0" smtClean="0">
                <a:solidFill>
                  <a:schemeClr val="tx1"/>
                </a:solidFill>
                <a:effectLst/>
                <a:latin typeface="+mn-lt"/>
                <a:ea typeface="+mn-ea"/>
                <a:cs typeface="+mn-cs"/>
              </a:rPr>
              <a:t>子供の様子を見ていただいたり、</a:t>
            </a:r>
            <a:r>
              <a:rPr kumimoji="1" lang="ja-JP" altLang="ja-JP" sz="1200" kern="1200" dirty="0" smtClean="0">
                <a:solidFill>
                  <a:schemeClr val="tx1"/>
                </a:solidFill>
                <a:effectLst/>
                <a:latin typeface="+mn-lt"/>
                <a:ea typeface="+mn-ea"/>
                <a:cs typeface="+mn-cs"/>
              </a:rPr>
              <a:t>相談しやすい環境</a:t>
            </a:r>
            <a:r>
              <a:rPr kumimoji="1" lang="ja-JP" altLang="en-US" sz="1200" kern="1200" dirty="0" smtClean="0">
                <a:solidFill>
                  <a:schemeClr val="tx1"/>
                </a:solidFill>
                <a:effectLst/>
                <a:latin typeface="+mn-lt"/>
                <a:ea typeface="+mn-ea"/>
                <a:cs typeface="+mn-cs"/>
              </a:rPr>
              <a:t>をつくっていただいたりするなど</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保護者の皆様の</a:t>
            </a:r>
            <a:r>
              <a:rPr kumimoji="1" lang="ja-JP" altLang="ja-JP" sz="1200" kern="1200" dirty="0" smtClean="0">
                <a:solidFill>
                  <a:schemeClr val="tx1"/>
                </a:solidFill>
                <a:effectLst/>
                <a:latin typeface="+mn-lt"/>
                <a:ea typeface="+mn-ea"/>
                <a:cs typeface="+mn-cs"/>
              </a:rPr>
              <a:t>御協力</a:t>
            </a:r>
            <a:r>
              <a:rPr kumimoji="1" lang="ja-JP" altLang="en-US" sz="1200" kern="1200" dirty="0" smtClean="0">
                <a:solidFill>
                  <a:schemeClr val="tx1"/>
                </a:solidFill>
                <a:effectLst/>
                <a:latin typeface="+mn-lt"/>
                <a:ea typeface="+mn-ea"/>
                <a:cs typeface="+mn-cs"/>
              </a:rPr>
              <a:t>が重要</a:t>
            </a:r>
            <a:r>
              <a:rPr kumimoji="1" lang="ja-JP" altLang="ja-JP" sz="1200" kern="1200" dirty="0" smtClean="0">
                <a:solidFill>
                  <a:schemeClr val="tx1"/>
                </a:solidFill>
                <a:effectLst/>
                <a:latin typeface="+mn-lt"/>
                <a:ea typeface="+mn-ea"/>
                <a:cs typeface="+mn-cs"/>
              </a:rPr>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13</a:t>
            </a:fld>
            <a:endParaRPr kumimoji="1" lang="ja-JP" altLang="en-US"/>
          </a:p>
        </p:txBody>
      </p:sp>
    </p:spTree>
    <p:extLst>
      <p:ext uri="{BB962C8B-B14F-4D97-AF65-F5344CB8AC3E}">
        <p14:creationId xmlns:p14="http://schemas.microsoft.com/office/powerpoint/2010/main" val="292632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（特別支援学校版）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また、いじめの発見のきっかけについても保護者からの情報が、１件です。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この二つの調査からも、</a:t>
            </a:r>
            <a:r>
              <a:rPr kumimoji="1" lang="ja-JP" altLang="ja-JP" sz="1200" kern="1200" dirty="0" smtClean="0">
                <a:solidFill>
                  <a:schemeClr val="tx1"/>
                </a:solidFill>
                <a:effectLst/>
                <a:latin typeface="+mn-lt"/>
                <a:ea typeface="+mn-ea"/>
                <a:cs typeface="+mn-cs"/>
              </a:rPr>
              <a:t>いじめの早期発見には、</a:t>
            </a:r>
            <a:r>
              <a:rPr kumimoji="1" lang="ja-JP" altLang="en-US" sz="1200" kern="1200" dirty="0" smtClean="0">
                <a:solidFill>
                  <a:schemeClr val="tx1"/>
                </a:solidFill>
                <a:effectLst/>
                <a:latin typeface="+mn-lt"/>
                <a:ea typeface="+mn-ea"/>
                <a:cs typeface="+mn-cs"/>
              </a:rPr>
              <a:t>子供の様子を見ていただいたり、</a:t>
            </a:r>
            <a:r>
              <a:rPr kumimoji="1" lang="ja-JP" altLang="ja-JP" sz="1200" kern="1200" dirty="0" smtClean="0">
                <a:solidFill>
                  <a:schemeClr val="tx1"/>
                </a:solidFill>
                <a:effectLst/>
                <a:latin typeface="+mn-lt"/>
                <a:ea typeface="+mn-ea"/>
                <a:cs typeface="+mn-cs"/>
              </a:rPr>
              <a:t>相談しやすい環境</a:t>
            </a:r>
            <a:r>
              <a:rPr kumimoji="1" lang="ja-JP" altLang="en-US" sz="1200" kern="1200" dirty="0" smtClean="0">
                <a:solidFill>
                  <a:schemeClr val="tx1"/>
                </a:solidFill>
                <a:effectLst/>
                <a:latin typeface="+mn-lt"/>
                <a:ea typeface="+mn-ea"/>
                <a:cs typeface="+mn-cs"/>
              </a:rPr>
              <a:t>をつくっていただいたりするなど</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保護者の皆様の</a:t>
            </a:r>
            <a:r>
              <a:rPr kumimoji="1" lang="ja-JP" altLang="ja-JP" sz="1200" kern="1200" dirty="0" smtClean="0">
                <a:solidFill>
                  <a:schemeClr val="tx1"/>
                </a:solidFill>
                <a:effectLst/>
                <a:latin typeface="+mn-lt"/>
                <a:ea typeface="+mn-ea"/>
                <a:cs typeface="+mn-cs"/>
              </a:rPr>
              <a:t>御協力</a:t>
            </a:r>
            <a:r>
              <a:rPr kumimoji="1" lang="ja-JP" altLang="en-US" sz="1200" kern="1200" dirty="0" smtClean="0">
                <a:solidFill>
                  <a:schemeClr val="tx1"/>
                </a:solidFill>
                <a:effectLst/>
                <a:latin typeface="+mn-lt"/>
                <a:ea typeface="+mn-ea"/>
                <a:cs typeface="+mn-cs"/>
              </a:rPr>
              <a:t>が重要</a:t>
            </a:r>
            <a:r>
              <a:rPr kumimoji="1" lang="ja-JP" altLang="ja-JP" sz="1200" kern="1200" dirty="0" smtClean="0">
                <a:solidFill>
                  <a:schemeClr val="tx1"/>
                </a:solidFill>
                <a:effectLst/>
                <a:latin typeface="+mn-lt"/>
                <a:ea typeface="+mn-ea"/>
                <a:cs typeface="+mn-cs"/>
              </a:rPr>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14</a:t>
            </a:fld>
            <a:endParaRPr kumimoji="1" lang="ja-JP" altLang="en-US"/>
          </a:p>
        </p:txBody>
      </p:sp>
    </p:spTree>
    <p:extLst>
      <p:ext uri="{BB962C8B-B14F-4D97-AF65-F5344CB8AC3E}">
        <p14:creationId xmlns:p14="http://schemas.microsoft.com/office/powerpoint/2010/main" val="375251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それではここで、先ほど配布いたしました「</a:t>
            </a:r>
            <a:r>
              <a:rPr kumimoji="1" lang="ja-JP" altLang="en-US" sz="1200" kern="1200" dirty="0" smtClean="0">
                <a:solidFill>
                  <a:schemeClr val="tx1"/>
                </a:solidFill>
                <a:effectLst/>
                <a:latin typeface="+mn-lt"/>
                <a:ea typeface="+mn-ea"/>
                <a:cs typeface="+mn-cs"/>
              </a:rPr>
              <a:t>いじめ発見</a:t>
            </a:r>
            <a:r>
              <a:rPr kumimoji="1" lang="ja-JP" altLang="ja-JP" sz="1200" kern="1200" dirty="0" smtClean="0">
                <a:solidFill>
                  <a:schemeClr val="tx1"/>
                </a:solidFill>
                <a:effectLst/>
                <a:latin typeface="+mn-lt"/>
                <a:ea typeface="+mn-ea"/>
                <a:cs typeface="+mn-cs"/>
              </a:rPr>
              <a:t>チェックシート」を御覧ください。</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被害者、加害者</a:t>
            </a:r>
            <a:r>
              <a:rPr kumimoji="1" lang="ja-JP" altLang="en-US" sz="1200" kern="1200" dirty="0" smtClean="0">
                <a:solidFill>
                  <a:schemeClr val="tx1"/>
                </a:solidFill>
                <a:effectLst/>
                <a:latin typeface="+mn-lt"/>
                <a:ea typeface="+mn-ea"/>
                <a:cs typeface="+mn-cs"/>
              </a:rPr>
              <a:t>の別に、</a:t>
            </a:r>
            <a:r>
              <a:rPr kumimoji="1" lang="ja-JP" altLang="ja-JP" sz="1200" kern="1200" dirty="0" smtClean="0">
                <a:solidFill>
                  <a:schemeClr val="tx1"/>
                </a:solidFill>
                <a:effectLst/>
                <a:latin typeface="+mn-lt"/>
                <a:ea typeface="+mn-ea"/>
                <a:cs typeface="+mn-cs"/>
              </a:rPr>
              <a:t>子供の様子について書いてあります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最近の</a:t>
            </a:r>
            <a:r>
              <a:rPr kumimoji="1" lang="ja-JP" altLang="en-US" sz="1200" kern="1200" dirty="0" smtClean="0">
                <a:solidFill>
                  <a:schemeClr val="tx1"/>
                </a:solidFill>
                <a:effectLst/>
                <a:latin typeface="+mn-lt"/>
                <a:ea typeface="+mn-ea"/>
                <a:cs typeface="+mn-cs"/>
              </a:rPr>
              <a:t>お子さんの</a:t>
            </a:r>
            <a:r>
              <a:rPr kumimoji="1" lang="ja-JP" altLang="ja-JP" sz="1200" kern="1200" dirty="0" smtClean="0">
                <a:solidFill>
                  <a:schemeClr val="tx1"/>
                </a:solidFill>
                <a:effectLst/>
                <a:latin typeface="+mn-lt"/>
                <a:ea typeface="+mn-ea"/>
                <a:cs typeface="+mn-cs"/>
              </a:rPr>
              <a:t>様子を思い出しながら、左から縦に読んでそれぞれ〇×を御記入ください。</a:t>
            </a:r>
          </a:p>
          <a:p>
            <a:r>
              <a:rPr kumimoji="1" lang="ja-JP" altLang="ja-JP" sz="1200" kern="1200" dirty="0" smtClean="0">
                <a:solidFill>
                  <a:schemeClr val="tx1"/>
                </a:solidFill>
                <a:effectLst/>
                <a:latin typeface="+mn-lt"/>
                <a:ea typeface="+mn-ea"/>
                <a:cs typeface="+mn-cs"/>
              </a:rPr>
              <a:t> </a:t>
            </a:r>
          </a:p>
          <a:p>
            <a:r>
              <a:rPr kumimoji="1" lang="ja-JP" altLang="ja-JP" sz="1200" kern="1200" dirty="0" smtClean="0">
                <a:solidFill>
                  <a:schemeClr val="tx1"/>
                </a:solidFill>
                <a:effectLst/>
                <a:latin typeface="+mn-lt"/>
                <a:ea typeface="+mn-ea"/>
                <a:cs typeface="+mn-cs"/>
              </a:rPr>
              <a:t>　　（３分～５分）</a:t>
            </a:r>
          </a:p>
          <a:p>
            <a:r>
              <a:rPr kumimoji="1" lang="ja-JP"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いかがでしょうか。</a:t>
            </a:r>
            <a:r>
              <a:rPr kumimoji="1" lang="ja-JP" altLang="en-US" sz="1200" kern="1200" dirty="0" smtClean="0">
                <a:solidFill>
                  <a:schemeClr val="tx1"/>
                </a:solidFill>
                <a:effectLst/>
                <a:latin typeface="+mn-lt"/>
                <a:ea typeface="+mn-ea"/>
                <a:cs typeface="+mn-cs"/>
              </a:rPr>
              <a:t>このような視点を手掛かりに、お子さんの様子を見ていただくことが重要です。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15</a:t>
            </a:fld>
            <a:endParaRPr kumimoji="1" lang="ja-JP" altLang="en-US"/>
          </a:p>
        </p:txBody>
      </p:sp>
    </p:spTree>
    <p:extLst>
      <p:ext uri="{BB962C8B-B14F-4D97-AF65-F5344CB8AC3E}">
        <p14:creationId xmlns:p14="http://schemas.microsoft.com/office/powerpoint/2010/main" val="392770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気になった様子があった場合には、御家庭</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お子さん</a:t>
            </a:r>
            <a:r>
              <a:rPr kumimoji="1" lang="ja-JP" altLang="ja-JP" sz="1200" kern="1200" dirty="0" smtClean="0">
                <a:solidFill>
                  <a:schemeClr val="tx1"/>
                </a:solidFill>
                <a:effectLst/>
                <a:latin typeface="+mn-lt"/>
                <a:ea typeface="+mn-ea"/>
                <a:cs typeface="+mn-cs"/>
              </a:rPr>
              <a:t>の話を聞く、表情</a:t>
            </a:r>
            <a:r>
              <a:rPr kumimoji="1" lang="ja-JP" altLang="en-US" sz="1200" kern="1200" dirty="0" smtClean="0">
                <a:solidFill>
                  <a:schemeClr val="tx1"/>
                </a:solidFill>
                <a:effectLst/>
                <a:latin typeface="+mn-lt"/>
                <a:ea typeface="+mn-ea"/>
                <a:cs typeface="+mn-cs"/>
              </a:rPr>
              <a:t>など様子</a:t>
            </a:r>
            <a:r>
              <a:rPr kumimoji="1" lang="ja-JP" altLang="ja-JP" sz="1200" kern="1200" dirty="0" smtClean="0">
                <a:solidFill>
                  <a:schemeClr val="tx1"/>
                </a:solidFill>
                <a:effectLst/>
                <a:latin typeface="+mn-lt"/>
                <a:ea typeface="+mn-ea"/>
                <a:cs typeface="+mn-cs"/>
              </a:rPr>
              <a:t>を注意深く観察するなど</a:t>
            </a:r>
            <a:r>
              <a:rPr kumimoji="1" lang="ja-JP" altLang="en-US" sz="1200" kern="1200" dirty="0" smtClean="0">
                <a:solidFill>
                  <a:schemeClr val="tx1"/>
                </a:solidFill>
                <a:effectLst/>
                <a:latin typeface="+mn-lt"/>
                <a:ea typeface="+mn-ea"/>
                <a:cs typeface="+mn-cs"/>
              </a:rPr>
              <a:t>を大切にしていただきたいと思います。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16</a:t>
            </a:fld>
            <a:endParaRPr kumimoji="1" lang="ja-JP" altLang="en-US"/>
          </a:p>
        </p:txBody>
      </p:sp>
    </p:spTree>
    <p:extLst>
      <p:ext uri="{BB962C8B-B14F-4D97-AF65-F5344CB8AC3E}">
        <p14:creationId xmlns:p14="http://schemas.microsoft.com/office/powerpoint/2010/main" val="224337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アニメーションあり</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次</a:t>
            </a:r>
            <a:r>
              <a:rPr kumimoji="1" lang="ja-JP" altLang="ja-JP" sz="1200" kern="1200" dirty="0" smtClean="0">
                <a:solidFill>
                  <a:schemeClr val="tx1"/>
                </a:solidFill>
                <a:effectLst/>
                <a:latin typeface="+mn-lt"/>
                <a:ea typeface="+mn-ea"/>
                <a:cs typeface="+mn-cs"/>
              </a:rPr>
              <a:t>にいじめを発見し、学校に連絡があった場合の解決までの流れを説明いたします。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a:t>
            </a:r>
            <a:r>
              <a:rPr kumimoji="1" lang="ja-JP" altLang="en-US" sz="1200" kern="1200" dirty="0" smtClean="0">
                <a:solidFill>
                  <a:schemeClr val="tx1"/>
                </a:solidFill>
                <a:effectLst/>
                <a:latin typeface="+mn-lt"/>
                <a:ea typeface="+mn-ea"/>
                <a:cs typeface="+mn-cs"/>
              </a:rPr>
              <a:t>Ｂさんの</a:t>
            </a:r>
            <a:r>
              <a:rPr kumimoji="1" lang="ja-JP" altLang="ja-JP" sz="1200" kern="1200" dirty="0" smtClean="0">
                <a:solidFill>
                  <a:schemeClr val="tx1"/>
                </a:solidFill>
                <a:effectLst/>
                <a:latin typeface="+mn-lt"/>
                <a:ea typeface="+mn-ea"/>
                <a:cs typeface="+mn-cs"/>
              </a:rPr>
              <a:t>保護者</a:t>
            </a:r>
            <a:r>
              <a:rPr kumimoji="1" lang="ja-JP" altLang="en-US" sz="1200" kern="1200" dirty="0" smtClean="0">
                <a:solidFill>
                  <a:schemeClr val="tx1"/>
                </a:solidFill>
                <a:effectLst/>
                <a:latin typeface="+mn-lt"/>
                <a:ea typeface="+mn-ea"/>
                <a:cs typeface="+mn-cs"/>
              </a:rPr>
              <a:t>が子供からの話を基に、</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最近遊びに行く機会が減り、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会話から</a:t>
            </a:r>
            <a:r>
              <a:rPr kumimoji="1" lang="ja-JP" altLang="en-US" sz="1200" kern="1200" dirty="0" smtClean="0">
                <a:solidFill>
                  <a:schemeClr val="tx1"/>
                </a:solidFill>
                <a:effectLst/>
                <a:latin typeface="+mn-lt"/>
                <a:ea typeface="+mn-ea"/>
                <a:cs typeface="+mn-cs"/>
              </a:rPr>
              <a:t>も</a:t>
            </a:r>
            <a:r>
              <a:rPr kumimoji="1" lang="ja-JP" altLang="ja-JP" sz="1200" kern="1200" dirty="0" smtClean="0">
                <a:solidFill>
                  <a:schemeClr val="tx1"/>
                </a:solidFill>
                <a:effectLst/>
                <a:latin typeface="+mn-lt"/>
                <a:ea typeface="+mn-ea"/>
                <a:cs typeface="+mn-cs"/>
              </a:rPr>
              <a:t>仲良しの友達の名前が出てこないので、ゆっくり話を聞いたところ、</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１か月位前から</a:t>
            </a:r>
            <a:r>
              <a:rPr kumimoji="1" lang="ja-JP" altLang="en-US" sz="1200" kern="1200" dirty="0" smtClean="0">
                <a:solidFill>
                  <a:schemeClr val="tx1"/>
                </a:solidFill>
                <a:effectLst/>
                <a:latin typeface="+mn-lt"/>
                <a:ea typeface="+mn-ea"/>
                <a:cs typeface="+mn-cs"/>
              </a:rPr>
              <a:t>Ｃ</a:t>
            </a:r>
            <a:r>
              <a:rPr kumimoji="1" lang="ja-JP" altLang="ja-JP" sz="1200" kern="1200" dirty="0" smtClean="0">
                <a:solidFill>
                  <a:schemeClr val="tx1"/>
                </a:solidFill>
                <a:effectLst/>
                <a:latin typeface="+mn-lt"/>
                <a:ea typeface="+mn-ea"/>
                <a:cs typeface="+mn-cs"/>
              </a:rPr>
              <a:t>さんたちから仲間外れにされている。」と</a:t>
            </a:r>
            <a:r>
              <a:rPr kumimoji="1" lang="ja-JP" altLang="en-US" sz="1200" kern="1200" dirty="0" smtClean="0">
                <a:solidFill>
                  <a:schemeClr val="tx1"/>
                </a:solidFill>
                <a:effectLst/>
                <a:latin typeface="+mn-lt"/>
                <a:ea typeface="+mn-ea"/>
                <a:cs typeface="+mn-cs"/>
              </a:rPr>
              <a:t>学校に</a:t>
            </a:r>
            <a:r>
              <a:rPr kumimoji="1" lang="ja-JP" altLang="ja-JP" sz="1200" kern="1200" dirty="0" smtClean="0">
                <a:solidFill>
                  <a:schemeClr val="tx1"/>
                </a:solidFill>
                <a:effectLst/>
                <a:latin typeface="+mn-lt"/>
                <a:ea typeface="+mn-ea"/>
                <a:cs typeface="+mn-cs"/>
              </a:rPr>
              <a:t>連絡</a:t>
            </a:r>
            <a:r>
              <a:rPr kumimoji="1" lang="ja-JP" altLang="en-US" sz="1200" kern="1200" dirty="0" smtClean="0">
                <a:solidFill>
                  <a:schemeClr val="tx1"/>
                </a:solidFill>
                <a:effectLst/>
                <a:latin typeface="+mn-lt"/>
                <a:ea typeface="+mn-ea"/>
                <a:cs typeface="+mn-cs"/>
              </a:rPr>
              <a:t>をくださった</a:t>
            </a:r>
            <a:r>
              <a:rPr kumimoji="1" lang="ja-JP" altLang="ja-JP" sz="1200" kern="1200" dirty="0" smtClean="0">
                <a:solidFill>
                  <a:schemeClr val="tx1"/>
                </a:solidFill>
                <a:effectLst/>
                <a:latin typeface="+mn-lt"/>
                <a:ea typeface="+mn-ea"/>
                <a:cs typeface="+mn-cs"/>
              </a:rPr>
              <a:t>とします。</a:t>
            </a: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17</a:t>
            </a:fld>
            <a:endParaRPr kumimoji="1" lang="ja-JP" altLang="en-US"/>
          </a:p>
        </p:txBody>
      </p:sp>
    </p:spTree>
    <p:extLst>
      <p:ext uri="{BB962C8B-B14F-4D97-AF65-F5344CB8AC3E}">
        <p14:creationId xmlns:p14="http://schemas.microsoft.com/office/powerpoint/2010/main" val="393192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この連絡を受けた場合</a:t>
            </a:r>
            <a:r>
              <a:rPr kumimoji="1" lang="ja-JP" altLang="en-US" sz="1200" kern="1200" dirty="0" smtClean="0">
                <a:solidFill>
                  <a:schemeClr val="tx1"/>
                </a:solidFill>
                <a:effectLst/>
                <a:latin typeface="+mn-lt"/>
                <a:ea typeface="+mn-ea"/>
                <a:cs typeface="+mn-cs"/>
              </a:rPr>
              <a:t>の学校の対応です。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①まず、</a:t>
            </a:r>
            <a:r>
              <a:rPr kumimoji="1" lang="ja-JP" altLang="en-US" sz="1200" kern="1200" dirty="0" smtClean="0">
                <a:solidFill>
                  <a:schemeClr val="tx1"/>
                </a:solidFill>
                <a:effectLst/>
                <a:latin typeface="+mn-lt"/>
                <a:ea typeface="+mn-ea"/>
                <a:cs typeface="+mn-cs"/>
              </a:rPr>
              <a:t>Ｂさんの</a:t>
            </a:r>
            <a:r>
              <a:rPr kumimoji="1" lang="ja-JP" altLang="ja-JP" sz="1200" kern="1200" dirty="0" smtClean="0">
                <a:solidFill>
                  <a:schemeClr val="tx1"/>
                </a:solidFill>
                <a:effectLst/>
                <a:latin typeface="+mn-lt"/>
                <a:ea typeface="+mn-ea"/>
                <a:cs typeface="+mn-cs"/>
              </a:rPr>
              <a:t>保護者から連絡をいただいた担任</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学年主任、副校長、校長にその旨を報告します。</a:t>
            </a:r>
            <a:r>
              <a:rPr kumimoji="1" lang="ja-JP" altLang="en-US"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②その後、校長の判断により、</a:t>
            </a:r>
            <a:r>
              <a:rPr kumimoji="1" lang="ja-JP" altLang="en-US" sz="1200" kern="1200" dirty="0" smtClean="0">
                <a:solidFill>
                  <a:schemeClr val="tx1"/>
                </a:solidFill>
                <a:effectLst/>
                <a:latin typeface="+mn-lt"/>
                <a:ea typeface="+mn-ea"/>
                <a:cs typeface="+mn-cs"/>
              </a:rPr>
              <a:t>〇〇学校いじめ</a:t>
            </a:r>
            <a:r>
              <a:rPr kumimoji="1" lang="ja-JP" altLang="ja-JP" sz="1200" kern="1200" dirty="0" smtClean="0">
                <a:solidFill>
                  <a:schemeClr val="tx1"/>
                </a:solidFill>
                <a:effectLst/>
                <a:latin typeface="+mn-lt"/>
                <a:ea typeface="+mn-ea"/>
                <a:cs typeface="+mn-cs"/>
              </a:rPr>
              <a:t>対策委員会が開催されます。いじめ対策委員会では、現状把握、調査、対応検討、対応決定などについて協議します。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③</a:t>
            </a:r>
            <a:r>
              <a:rPr kumimoji="1" lang="ja-JP" altLang="en-US" sz="1200" kern="1200" dirty="0" smtClean="0">
                <a:solidFill>
                  <a:schemeClr val="tx1"/>
                </a:solidFill>
                <a:effectLst/>
                <a:latin typeface="+mn-lt"/>
                <a:ea typeface="+mn-ea"/>
                <a:cs typeface="+mn-cs"/>
              </a:rPr>
              <a:t>いじめ対策</a:t>
            </a:r>
            <a:r>
              <a:rPr kumimoji="1" lang="ja-JP" altLang="ja-JP" sz="1200" kern="1200" dirty="0" smtClean="0">
                <a:solidFill>
                  <a:schemeClr val="tx1"/>
                </a:solidFill>
                <a:effectLst/>
                <a:latin typeface="+mn-lt"/>
                <a:ea typeface="+mn-ea"/>
                <a:cs typeface="+mn-cs"/>
              </a:rPr>
              <a:t>委員会を経て、教職員やスクールカウンセラーは被害者や加害者へ役割に応じ</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対応をします。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④その間、経過について被害</a:t>
            </a:r>
            <a:r>
              <a:rPr kumimoji="1" lang="ja-JP" altLang="en-US" sz="1200" kern="1200" dirty="0" smtClean="0">
                <a:solidFill>
                  <a:schemeClr val="tx1"/>
                </a:solidFill>
                <a:effectLst/>
                <a:latin typeface="+mn-lt"/>
                <a:ea typeface="+mn-ea"/>
                <a:cs typeface="+mn-cs"/>
              </a:rPr>
              <a:t>者</a:t>
            </a:r>
            <a:r>
              <a:rPr kumimoji="1" lang="ja-JP" altLang="ja-JP" sz="1200" kern="1200" dirty="0" smtClean="0">
                <a:solidFill>
                  <a:schemeClr val="tx1"/>
                </a:solidFill>
                <a:effectLst/>
                <a:latin typeface="+mn-lt"/>
                <a:ea typeface="+mn-ea"/>
                <a:cs typeface="+mn-cs"/>
              </a:rPr>
              <a:t>や加害</a:t>
            </a:r>
            <a:r>
              <a:rPr kumimoji="1" lang="ja-JP" altLang="en-US" sz="1200" kern="1200" dirty="0" smtClean="0">
                <a:solidFill>
                  <a:schemeClr val="tx1"/>
                </a:solidFill>
                <a:effectLst/>
                <a:latin typeface="+mn-lt"/>
                <a:ea typeface="+mn-ea"/>
                <a:cs typeface="+mn-cs"/>
              </a:rPr>
              <a:t>者</a:t>
            </a:r>
            <a:r>
              <a:rPr kumimoji="1" lang="ja-JP" altLang="ja-JP" sz="1200" kern="1200" dirty="0" smtClean="0">
                <a:solidFill>
                  <a:schemeClr val="tx1"/>
                </a:solidFill>
                <a:effectLst/>
                <a:latin typeface="+mn-lt"/>
                <a:ea typeface="+mn-ea"/>
                <a:cs typeface="+mn-cs"/>
              </a:rPr>
              <a:t>の保護者に連絡し、解決を目指します。被害</a:t>
            </a:r>
            <a:r>
              <a:rPr kumimoji="1" lang="ja-JP" altLang="en-US" sz="1200" kern="1200" dirty="0" smtClean="0">
                <a:solidFill>
                  <a:schemeClr val="tx1"/>
                </a:solidFill>
                <a:effectLst/>
                <a:latin typeface="+mn-lt"/>
                <a:ea typeface="+mn-ea"/>
                <a:cs typeface="+mn-cs"/>
              </a:rPr>
              <a:t>者</a:t>
            </a:r>
            <a:r>
              <a:rPr kumimoji="1" lang="ja-JP" altLang="ja-JP" sz="1200" kern="1200" dirty="0" smtClean="0">
                <a:solidFill>
                  <a:schemeClr val="tx1"/>
                </a:solidFill>
                <a:effectLst/>
                <a:latin typeface="+mn-lt"/>
                <a:ea typeface="+mn-ea"/>
                <a:cs typeface="+mn-cs"/>
              </a:rPr>
              <a:t>には、丁寧な聞き取りを行い、安心して登校できるような環境作りを行います。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18</a:t>
            </a:fld>
            <a:endParaRPr kumimoji="1" lang="ja-JP" altLang="en-US"/>
          </a:p>
        </p:txBody>
      </p:sp>
    </p:spTree>
    <p:extLst>
      <p:ext uri="{BB962C8B-B14F-4D97-AF65-F5344CB8AC3E}">
        <p14:creationId xmlns:p14="http://schemas.microsoft.com/office/powerpoint/2010/main" val="62531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続いて、加害者側への学校の対応です。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加害者</a:t>
            </a:r>
            <a:r>
              <a:rPr kumimoji="1" lang="ja-JP" altLang="ja-JP" sz="1200" kern="1200" dirty="0"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事実関係を確認し、経緯について聞き取りをします。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また、保護者</a:t>
            </a:r>
            <a:r>
              <a:rPr kumimoji="1" lang="ja-JP" altLang="en-US" sz="1200" kern="1200" dirty="0" smtClean="0">
                <a:solidFill>
                  <a:schemeClr val="tx1"/>
                </a:solidFill>
                <a:effectLst/>
                <a:latin typeface="+mn-lt"/>
                <a:ea typeface="+mn-ea"/>
                <a:cs typeface="+mn-cs"/>
              </a:rPr>
              <a:t>の方に</a:t>
            </a:r>
            <a:r>
              <a:rPr kumimoji="1" lang="ja-JP" altLang="ja-JP" sz="1200" kern="1200" dirty="0" smtClean="0">
                <a:solidFill>
                  <a:schemeClr val="tx1"/>
                </a:solidFill>
                <a:effectLst/>
                <a:latin typeface="+mn-lt"/>
                <a:ea typeface="+mn-ea"/>
                <a:cs typeface="+mn-cs"/>
              </a:rPr>
              <a:t>連絡を</a:t>
            </a:r>
            <a:r>
              <a:rPr kumimoji="1" lang="ja-JP" altLang="en-US" sz="1200" kern="1200" dirty="0" smtClean="0">
                <a:solidFill>
                  <a:schemeClr val="tx1"/>
                </a:solidFill>
                <a:effectLst/>
                <a:latin typeface="+mn-lt"/>
                <a:ea typeface="+mn-ea"/>
                <a:cs typeface="+mn-cs"/>
              </a:rPr>
              <a:t>取り</a:t>
            </a:r>
            <a:r>
              <a:rPr kumimoji="1" lang="ja-JP" altLang="ja-JP" sz="1200" kern="1200" dirty="0" smtClean="0">
                <a:solidFill>
                  <a:schemeClr val="tx1"/>
                </a:solidFill>
                <a:effectLst/>
                <a:latin typeface="+mn-lt"/>
                <a:ea typeface="+mn-ea"/>
                <a:cs typeface="+mn-cs"/>
              </a:rPr>
              <a:t>、経過報告と共に、今後の対応について共通理解を図</a:t>
            </a:r>
            <a:r>
              <a:rPr kumimoji="1" lang="ja-JP" altLang="en-US" sz="1200" kern="1200" dirty="0" smtClean="0">
                <a:solidFill>
                  <a:schemeClr val="tx1"/>
                </a:solidFill>
                <a:effectLst/>
                <a:latin typeface="+mn-lt"/>
                <a:ea typeface="+mn-ea"/>
                <a:cs typeface="+mn-cs"/>
              </a:rPr>
              <a:t>って</a:t>
            </a:r>
            <a:r>
              <a:rPr kumimoji="1" lang="ja-JP" altLang="ja-JP" sz="1200" kern="1200" dirty="0" smtClean="0">
                <a:solidFill>
                  <a:schemeClr val="tx1"/>
                </a:solidFill>
                <a:effectLst/>
                <a:latin typeface="+mn-lt"/>
                <a:ea typeface="+mn-ea"/>
                <a:cs typeface="+mn-cs"/>
              </a:rPr>
              <a:t>指導を進め</a:t>
            </a:r>
            <a:r>
              <a:rPr kumimoji="1" lang="ja-JP" altLang="en-US"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一度の連絡で終わるのではなく、家庭と連携しながら、継続的に対応・支援をしていきます。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この間、保護者の皆様には、お子さんの様子を見守っていただくことが重要です。</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19</a:t>
            </a:fld>
            <a:endParaRPr kumimoji="1" lang="ja-JP" altLang="en-US"/>
          </a:p>
        </p:txBody>
      </p:sp>
    </p:spTree>
    <p:extLst>
      <p:ext uri="{BB962C8B-B14F-4D97-AF65-F5344CB8AC3E}">
        <p14:creationId xmlns:p14="http://schemas.microsoft.com/office/powerpoint/2010/main" val="151874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まず、「いじめ」とはどのようなものか確認します。「いじめ」という言葉は昔からありますが、その捉え方は人によって様々です。</a:t>
            </a:r>
          </a:p>
          <a:p>
            <a:r>
              <a:rPr kumimoji="1" lang="ja-JP" altLang="en-US" sz="1200" kern="1200" dirty="0" smtClean="0">
                <a:solidFill>
                  <a:schemeClr val="tx1"/>
                </a:solidFill>
                <a:effectLst/>
                <a:latin typeface="+mn-lt"/>
                <a:ea typeface="+mn-ea"/>
                <a:cs typeface="+mn-cs"/>
              </a:rPr>
              <a:t>　その定義は「いじめ防止対策推進法」にて定義されています。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それによると、「心理的又は物理的な影響を与える行為」を受けた児童等が「心身の苦痛を感じているものをいう」と書かれています。</a:t>
            </a:r>
          </a:p>
          <a:p>
            <a:r>
              <a:rPr kumimoji="1" lang="ja-JP" altLang="en-US" sz="1200" kern="1200" dirty="0" smtClean="0">
                <a:solidFill>
                  <a:schemeClr val="tx1"/>
                </a:solidFill>
                <a:effectLst/>
                <a:latin typeface="+mn-lt"/>
                <a:ea typeface="+mn-ea"/>
                <a:cs typeface="+mn-cs"/>
              </a:rPr>
              <a:t>　簡単にまとめると、次のようになります。</a:t>
            </a: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2</a:t>
            </a:fld>
            <a:endParaRPr kumimoji="1" lang="ja-JP" altLang="en-US"/>
          </a:p>
        </p:txBody>
      </p:sp>
    </p:spTree>
    <p:extLst>
      <p:ext uri="{BB962C8B-B14F-4D97-AF65-F5344CB8AC3E}">
        <p14:creationId xmlns:p14="http://schemas.microsoft.com/office/powerpoint/2010/main" val="309192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ただ、</a:t>
            </a:r>
            <a:r>
              <a:rPr kumimoji="1" lang="ja-JP" altLang="ja-JP" sz="1200" kern="1200" dirty="0" smtClean="0">
                <a:solidFill>
                  <a:schemeClr val="tx1"/>
                </a:solidFill>
                <a:effectLst/>
                <a:latin typeface="+mn-lt"/>
                <a:ea typeface="+mn-ea"/>
                <a:cs typeface="+mn-cs"/>
              </a:rPr>
              <a:t>一言で「保護者の方の見守りが重要です」と言っても、どのようにすればよいかということに迷われる方もいらっしゃると思います。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具体的には、</a:t>
            </a:r>
            <a:r>
              <a:rPr kumimoji="1" lang="ja-JP" altLang="en-US" sz="1200" kern="1200" dirty="0" smtClean="0">
                <a:solidFill>
                  <a:schemeClr val="tx1"/>
                </a:solidFill>
                <a:effectLst/>
                <a:latin typeface="+mn-lt"/>
                <a:ea typeface="+mn-ea"/>
                <a:cs typeface="+mn-cs"/>
              </a:rPr>
              <a:t>相談しやすい環境を作り、学校の様子を聞く。</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お子さんの言うことを否定することなく、次の話が出てくるよう促す。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本当につらいときには、無理をさせない。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話が終わって、意見を求めているようであれば、勇気</a:t>
            </a:r>
            <a:r>
              <a:rPr kumimoji="1" lang="ja-JP" altLang="en-US" sz="1200" kern="1200" dirty="0" smtClean="0">
                <a:solidFill>
                  <a:schemeClr val="tx1"/>
                </a:solidFill>
                <a:effectLst/>
                <a:latin typeface="+mn-lt"/>
                <a:ea typeface="+mn-ea"/>
                <a:cs typeface="+mn-cs"/>
              </a:rPr>
              <a:t>付ける</a:t>
            </a:r>
            <a:r>
              <a:rPr kumimoji="1" lang="ja-JP" altLang="ja-JP" sz="1200" kern="1200" dirty="0" smtClean="0">
                <a:solidFill>
                  <a:schemeClr val="tx1"/>
                </a:solidFill>
                <a:effectLst/>
                <a:latin typeface="+mn-lt"/>
                <a:ea typeface="+mn-ea"/>
                <a:cs typeface="+mn-cs"/>
              </a:rPr>
              <a:t>ような言葉を</a:t>
            </a:r>
            <a:r>
              <a:rPr kumimoji="1" lang="ja-JP" altLang="en-US" sz="1200" kern="1200" dirty="0" smtClean="0">
                <a:solidFill>
                  <a:schemeClr val="tx1"/>
                </a:solidFill>
                <a:effectLst/>
                <a:latin typeface="+mn-lt"/>
                <a:ea typeface="+mn-ea"/>
                <a:cs typeface="+mn-cs"/>
              </a:rPr>
              <a:t>掛けて</a:t>
            </a:r>
            <a:r>
              <a:rPr kumimoji="1" lang="ja-JP" altLang="ja-JP" sz="1200" kern="1200" dirty="0" smtClean="0">
                <a:solidFill>
                  <a:schemeClr val="tx1"/>
                </a:solidFill>
                <a:effectLst/>
                <a:latin typeface="+mn-lt"/>
                <a:ea typeface="+mn-ea"/>
                <a:cs typeface="+mn-cs"/>
              </a:rPr>
              <a:t>あげてください。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20</a:t>
            </a:fld>
            <a:endParaRPr kumimoji="1" lang="ja-JP" altLang="en-US"/>
          </a:p>
        </p:txBody>
      </p:sp>
    </p:spTree>
    <p:extLst>
      <p:ext uri="{BB962C8B-B14F-4D97-AF65-F5344CB8AC3E}">
        <p14:creationId xmlns:p14="http://schemas.microsoft.com/office/powerpoint/2010/main" val="273149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保護者の方がいじめを発見した際、</a:t>
            </a:r>
            <a:r>
              <a:rPr kumimoji="1" lang="ja-JP" altLang="ja-JP" sz="1200" kern="1200" dirty="0" smtClean="0">
                <a:solidFill>
                  <a:schemeClr val="tx1"/>
                </a:solidFill>
                <a:effectLst/>
                <a:latin typeface="+mn-lt"/>
                <a:ea typeface="+mn-ea"/>
                <a:cs typeface="+mn-cs"/>
              </a:rPr>
              <a:t>場合によっては学校への電話がつながらない時間帯などに相談が必要になることもあ</a:t>
            </a:r>
            <a:r>
              <a:rPr kumimoji="1" lang="ja-JP" altLang="en-US" sz="1200" kern="1200" dirty="0" smtClean="0">
                <a:solidFill>
                  <a:schemeClr val="tx1"/>
                </a:solidFill>
                <a:effectLst/>
                <a:latin typeface="+mn-lt"/>
                <a:ea typeface="+mn-ea"/>
                <a:cs typeface="+mn-cs"/>
              </a:rPr>
              <a:t>るかもしれません。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できるだけ早く</a:t>
            </a:r>
            <a:r>
              <a:rPr kumimoji="1" lang="ja-JP" altLang="en-US" sz="1200" kern="1200" dirty="0" smtClean="0">
                <a:solidFill>
                  <a:schemeClr val="tx1"/>
                </a:solidFill>
                <a:effectLst/>
                <a:latin typeface="+mn-lt"/>
                <a:ea typeface="+mn-ea"/>
                <a:cs typeface="+mn-cs"/>
              </a:rPr>
              <a:t>子供</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つら</a:t>
            </a:r>
            <a:r>
              <a:rPr kumimoji="1" lang="ja-JP" altLang="ja-JP" sz="1200" kern="1200" dirty="0" smtClean="0">
                <a:solidFill>
                  <a:schemeClr val="tx1"/>
                </a:solidFill>
                <a:effectLst/>
                <a:latin typeface="+mn-lt"/>
                <a:ea typeface="+mn-ea"/>
                <a:cs typeface="+mn-cs"/>
              </a:rPr>
              <a:t>い思いから救うためにも、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相談センター</a:t>
            </a:r>
            <a:r>
              <a:rPr kumimoji="1" lang="ja-JP" altLang="en-US" sz="1200" kern="1200" dirty="0" smtClean="0">
                <a:solidFill>
                  <a:schemeClr val="tx1"/>
                </a:solidFill>
                <a:effectLst/>
                <a:latin typeface="+mn-lt"/>
                <a:ea typeface="+mn-ea"/>
                <a:cs typeface="+mn-cs"/>
              </a:rPr>
              <a:t>（地域のいじめ相談窓口の名称）</a:t>
            </a:r>
            <a:r>
              <a:rPr kumimoji="1" lang="ja-JP" altLang="ja-JP" sz="1200" kern="1200" dirty="0" smtClean="0">
                <a:solidFill>
                  <a:schemeClr val="tx1"/>
                </a:solidFill>
                <a:effectLst/>
                <a:latin typeface="+mn-lt"/>
                <a:ea typeface="+mn-ea"/>
                <a:cs typeface="+mn-cs"/>
              </a:rPr>
              <a:t>や東京都いじめ相談ホットラインなどの</a:t>
            </a:r>
            <a:r>
              <a:rPr kumimoji="1" lang="ja-JP" altLang="en-US" sz="1200" kern="1200" dirty="0" smtClean="0">
                <a:solidFill>
                  <a:schemeClr val="tx1"/>
                </a:solidFill>
                <a:effectLst/>
                <a:latin typeface="+mn-lt"/>
                <a:ea typeface="+mn-ea"/>
                <a:cs typeface="+mn-cs"/>
              </a:rPr>
              <a:t>活用も</a:t>
            </a:r>
            <a:r>
              <a:rPr kumimoji="1" lang="ja-JP" altLang="ja-JP" sz="1200" kern="1200" dirty="0" smtClean="0">
                <a:solidFill>
                  <a:schemeClr val="tx1"/>
                </a:solidFill>
                <a:effectLst/>
                <a:latin typeface="+mn-lt"/>
                <a:ea typeface="+mn-ea"/>
                <a:cs typeface="+mn-cs"/>
              </a:rPr>
              <a:t>お考えください。</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いつでも、どこでも、できるだけ早く相談をしていただくことがいじめの早期解決には大切です。御協力</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よろしくお願いいたします。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21</a:t>
            </a:fld>
            <a:endParaRPr kumimoji="1" lang="ja-JP" altLang="en-US"/>
          </a:p>
        </p:txBody>
      </p:sp>
    </p:spTree>
    <p:extLst>
      <p:ext uri="{BB962C8B-B14F-4D97-AF65-F5344CB8AC3E}">
        <p14:creationId xmlns:p14="http://schemas.microsoft.com/office/powerpoint/2010/main" val="46090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法律の定義に基づけば、行為の対象となった児童</a:t>
            </a:r>
            <a:r>
              <a:rPr kumimoji="1" lang="ja-JP" altLang="en-US" sz="1200" u="none" kern="1200" dirty="0" smtClean="0">
                <a:solidFill>
                  <a:schemeClr val="tx1"/>
                </a:solidFill>
                <a:effectLst/>
                <a:latin typeface="+mn-lt"/>
                <a:ea typeface="+mn-ea"/>
                <a:cs typeface="+mn-cs"/>
              </a:rPr>
              <a:t>・</a:t>
            </a:r>
            <a:r>
              <a:rPr kumimoji="1" lang="ja-JP" altLang="en-US" sz="1200" u="none" kern="1200" dirty="0" smtClean="0">
                <a:solidFill>
                  <a:srgbClr val="FF0000"/>
                </a:solidFill>
                <a:effectLst/>
                <a:latin typeface="+mn-lt"/>
                <a:ea typeface="+mn-ea"/>
                <a:cs typeface="+mn-cs"/>
              </a:rPr>
              <a:t>生徒</a:t>
            </a:r>
            <a:r>
              <a:rPr kumimoji="1" lang="ja-JP" altLang="en-US" sz="1200" kern="1200" dirty="0" smtClean="0">
                <a:solidFill>
                  <a:schemeClr val="tx1"/>
                </a:solidFill>
                <a:effectLst/>
                <a:latin typeface="+mn-lt"/>
                <a:ea typeface="+mn-ea"/>
                <a:cs typeface="+mn-cs"/>
              </a:rPr>
              <a:t>が「心身の苦痛」を感じているものは全て「いじめ」であるということです。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また、行為を受けた子供が苦痛を感じていない場合であっても、加害の行為が、人権意識を欠く言動である場合などには、いじめと認知する必要があります。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我々が「この行為はいじめではあるまい」と考えてやってしまう行為が、実はいじめになり得るということがあります。</a:t>
            </a:r>
          </a:p>
          <a:p>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3</a:t>
            </a:fld>
            <a:endParaRPr kumimoji="1" lang="ja-JP" altLang="en-US"/>
          </a:p>
        </p:txBody>
      </p:sp>
    </p:spTree>
    <p:extLst>
      <p:ext uri="{BB962C8B-B14F-4D97-AF65-F5344CB8AC3E}">
        <p14:creationId xmlns:p14="http://schemas.microsoft.com/office/powerpoint/2010/main" val="393638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アニメーションあり</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例えば、ある子供</a:t>
            </a:r>
            <a:r>
              <a:rPr kumimoji="1" lang="en-US" altLang="ja-JP" sz="1200" kern="1200" dirty="0" smtClean="0">
                <a:solidFill>
                  <a:schemeClr val="tx1"/>
                </a:solidFill>
                <a:effectLst/>
                <a:latin typeface="+mn-lt"/>
                <a:ea typeface="+mn-ea"/>
                <a:cs typeface="+mn-cs"/>
              </a:rPr>
              <a:t>A</a:t>
            </a:r>
            <a:r>
              <a:rPr kumimoji="1" lang="ja-JP" altLang="en-US" sz="1200" kern="1200" dirty="0" smtClean="0">
                <a:solidFill>
                  <a:schemeClr val="tx1"/>
                </a:solidFill>
                <a:effectLst/>
                <a:latin typeface="+mn-lt"/>
                <a:ea typeface="+mn-ea"/>
                <a:cs typeface="+mn-cs"/>
              </a:rPr>
              <a:t>が同じクラスの友達から急に押されたとします。★友達はふざけて押しただけのつもりでも、★★押された子供</a:t>
            </a:r>
            <a:r>
              <a:rPr kumimoji="1" lang="en-US" altLang="ja-JP" sz="1200" kern="1200" dirty="0" smtClean="0">
                <a:solidFill>
                  <a:schemeClr val="tx1"/>
                </a:solidFill>
                <a:effectLst/>
                <a:latin typeface="+mn-lt"/>
                <a:ea typeface="+mn-ea"/>
                <a:cs typeface="+mn-cs"/>
              </a:rPr>
              <a:t>A</a:t>
            </a:r>
            <a:r>
              <a:rPr kumimoji="1" lang="ja-JP" altLang="en-US" sz="1200" kern="1200" dirty="0" smtClean="0">
                <a:solidFill>
                  <a:schemeClr val="tx1"/>
                </a:solidFill>
                <a:effectLst/>
                <a:latin typeface="+mn-lt"/>
                <a:ea typeface="+mn-ea"/>
                <a:cs typeface="+mn-cs"/>
              </a:rPr>
              <a:t>が身の危険を感じ、つらい思いをした、友達と一緒にふざけているつもりは全くないのであれば、★★いじめということになります。この友達のように、無意識にいじめの加害者になってしまう、ということは、どの児童・生徒にも起こり得ることです。</a:t>
            </a:r>
          </a:p>
          <a:p>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4</a:t>
            </a:fld>
            <a:endParaRPr kumimoji="1" lang="ja-JP" altLang="en-US"/>
          </a:p>
        </p:txBody>
      </p:sp>
    </p:spTree>
    <p:extLst>
      <p:ext uri="{BB962C8B-B14F-4D97-AF65-F5344CB8AC3E}">
        <p14:creationId xmlns:p14="http://schemas.microsoft.com/office/powerpoint/2010/main" val="122722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私たち学校は、この定義を踏まえ、被害の子供の心情の側に立ち、どの学校、どの子供にもいじめは起こり得るという認識をもって、いじめ問題に取り組んでいます。</a:t>
            </a:r>
          </a:p>
          <a:p>
            <a:r>
              <a:rPr kumimoji="1" lang="ja-JP" altLang="en-US" sz="1200" kern="1200" dirty="0" smtClean="0">
                <a:solidFill>
                  <a:schemeClr val="tx1"/>
                </a:solidFill>
                <a:effectLst/>
                <a:latin typeface="+mn-lt"/>
                <a:ea typeface="+mn-ea"/>
                <a:cs typeface="+mn-cs"/>
              </a:rPr>
              <a:t>　もしかしたら、「いじめ」とされる範囲を「広い」と感じられる方もいらっしゃるかもしれません。</a:t>
            </a:r>
          </a:p>
          <a:p>
            <a:r>
              <a:rPr kumimoji="1" lang="ja-JP" altLang="en-US" sz="1200" kern="1200" dirty="0" smtClean="0">
                <a:solidFill>
                  <a:schemeClr val="tx1"/>
                </a:solidFill>
                <a:effectLst/>
                <a:latin typeface="+mn-lt"/>
                <a:ea typeface="+mn-ea"/>
                <a:cs typeface="+mn-cs"/>
              </a:rPr>
              <a:t>　いじめの定義は、いじめが大きな社会問題となった様々な事案をきっかけとして、随時修正されてきました。</a:t>
            </a:r>
          </a:p>
          <a:p>
            <a:r>
              <a:rPr kumimoji="1" lang="ja-JP" altLang="en-US" sz="1200" kern="1200" dirty="0" smtClean="0">
                <a:solidFill>
                  <a:schemeClr val="tx1"/>
                </a:solidFill>
                <a:effectLst/>
                <a:latin typeface="+mn-lt"/>
                <a:ea typeface="+mn-ea"/>
                <a:cs typeface="+mn-cs"/>
              </a:rPr>
              <a:t>　皆様が子供のころ、また</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年前と比べても、その定義は変わっています。</a:t>
            </a:r>
          </a:p>
          <a:p>
            <a:r>
              <a:rPr kumimoji="1" lang="ja-JP" altLang="en-US" sz="1200" kern="1200" dirty="0" smtClean="0">
                <a:solidFill>
                  <a:schemeClr val="tx1"/>
                </a:solidFill>
                <a:effectLst/>
                <a:latin typeface="+mn-lt"/>
                <a:ea typeface="+mn-ea"/>
                <a:cs typeface="+mn-cs"/>
              </a:rPr>
              <a:t>　なぜこのような修正が必要だったのか、従来の定義に基づく対応では救うことができなかった子供たちがいたという事実と向き合い、現在のいじめの定義を私たち大人も重く受け止めなければなりません。</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5</a:t>
            </a:fld>
            <a:endParaRPr kumimoji="1" lang="ja-JP" altLang="en-US"/>
          </a:p>
        </p:txBody>
      </p:sp>
    </p:spTree>
    <p:extLst>
      <p:ext uri="{BB962C8B-B14F-4D97-AF65-F5344CB8AC3E}">
        <p14:creationId xmlns:p14="http://schemas.microsoft.com/office/powerpoint/2010/main" val="97102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また、いじめの定義には、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インターネット</a:t>
            </a:r>
            <a:r>
              <a:rPr kumimoji="1" lang="ja-JP" altLang="en-US" sz="1200" kern="1200" dirty="0" smtClean="0">
                <a:solidFill>
                  <a:schemeClr val="tx1"/>
                </a:solidFill>
                <a:effectLst/>
                <a:latin typeface="+mn-lt"/>
                <a:ea typeface="+mn-ea"/>
                <a:cs typeface="+mn-cs"/>
              </a:rPr>
              <a:t>を通じて行われるものを含む」</a:t>
            </a:r>
            <a:r>
              <a:rPr kumimoji="1" lang="ja-JP" altLang="ja-JP" sz="1200" kern="1200" dirty="0" smtClean="0">
                <a:solidFill>
                  <a:schemeClr val="tx1"/>
                </a:solidFill>
                <a:effectLst/>
                <a:latin typeface="+mn-lt"/>
                <a:ea typeface="+mn-ea"/>
                <a:cs typeface="+mn-cs"/>
              </a:rPr>
              <a:t>と明記されています。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メールやＳＮＳ</a:t>
            </a:r>
            <a:r>
              <a:rPr kumimoji="1" lang="ja-JP" altLang="en-US" sz="1200" kern="1200" dirty="0"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やり取り</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中で、</a:t>
            </a:r>
            <a:r>
              <a:rPr kumimoji="1" lang="ja-JP" altLang="en-US" sz="1200" kern="1200" dirty="0" smtClean="0">
                <a:solidFill>
                  <a:schemeClr val="tx1"/>
                </a:solidFill>
                <a:effectLst/>
                <a:latin typeface="+mn-lt"/>
                <a:ea typeface="+mn-ea"/>
                <a:cs typeface="+mn-cs"/>
              </a:rPr>
              <a:t>つら</a:t>
            </a:r>
            <a:r>
              <a:rPr kumimoji="1" lang="ja-JP" altLang="ja-JP" sz="1200" kern="1200" dirty="0" smtClean="0">
                <a:solidFill>
                  <a:schemeClr val="tx1"/>
                </a:solidFill>
                <a:effectLst/>
                <a:latin typeface="+mn-lt"/>
                <a:ea typeface="+mn-ea"/>
                <a:cs typeface="+mn-cs"/>
              </a:rPr>
              <a:t>い思いをしている</a:t>
            </a:r>
            <a:r>
              <a:rPr kumimoji="1" lang="ja-JP" altLang="en-US" sz="1200" kern="1200" dirty="0" smtClean="0">
                <a:solidFill>
                  <a:schemeClr val="tx1"/>
                </a:solidFill>
                <a:effectLst/>
                <a:latin typeface="+mn-lt"/>
                <a:ea typeface="+mn-ea"/>
                <a:cs typeface="+mn-cs"/>
              </a:rPr>
              <a:t>子供</a:t>
            </a:r>
            <a:r>
              <a:rPr kumimoji="1" lang="ja-JP" altLang="ja-JP" sz="1200" kern="1200" dirty="0" smtClean="0">
                <a:solidFill>
                  <a:schemeClr val="tx1"/>
                </a:solidFill>
                <a:effectLst/>
                <a:latin typeface="+mn-lt"/>
                <a:ea typeface="+mn-ea"/>
                <a:cs typeface="+mn-cs"/>
              </a:rPr>
              <a:t>がいれば「いじめを受けている被害者」で</a:t>
            </a:r>
            <a:r>
              <a:rPr kumimoji="1" lang="ja-JP" altLang="en-US" sz="1200" kern="1200" dirty="0" smtClean="0">
                <a:solidFill>
                  <a:schemeClr val="tx1"/>
                </a:solidFill>
                <a:effectLst/>
                <a:latin typeface="+mn-lt"/>
                <a:ea typeface="+mn-ea"/>
                <a:cs typeface="+mn-cs"/>
              </a:rPr>
              <a:t>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一方、</a:t>
            </a:r>
            <a:r>
              <a:rPr kumimoji="1" lang="ja-JP" altLang="ja-JP" sz="1200" kern="1200" dirty="0" smtClean="0">
                <a:solidFill>
                  <a:schemeClr val="tx1"/>
                </a:solidFill>
                <a:effectLst/>
                <a:latin typeface="+mn-lt"/>
                <a:ea typeface="+mn-ea"/>
                <a:cs typeface="+mn-cs"/>
              </a:rPr>
              <a:t>何気なく送ったメッセージによって誰かを傷つけてしまっていたら</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本人も気付かないうちに加害者になっているかもしれません。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私たちは、子供たちをいじめの被害者にも加害者にもしたくないと考えます。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6</a:t>
            </a:fld>
            <a:endParaRPr kumimoji="1" lang="ja-JP" altLang="en-US"/>
          </a:p>
        </p:txBody>
      </p:sp>
    </p:spTree>
    <p:extLst>
      <p:ext uri="{BB962C8B-B14F-4D97-AF65-F5344CB8AC3E}">
        <p14:creationId xmlns:p14="http://schemas.microsoft.com/office/powerpoint/2010/main" val="277298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（小学校版）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では、実際に「心身の苦痛を感じる」</a:t>
            </a:r>
            <a:r>
              <a:rPr kumimoji="1" lang="ja-JP" altLang="ja-JP" sz="1200" kern="1200" dirty="0" err="1" smtClean="0">
                <a:solidFill>
                  <a:schemeClr val="tx1"/>
                </a:solidFill>
                <a:effectLst/>
                <a:latin typeface="+mn-lt"/>
                <a:ea typeface="+mn-ea"/>
                <a:cs typeface="+mn-cs"/>
              </a:rPr>
              <a:t>ような</a:t>
            </a:r>
            <a:r>
              <a:rPr kumimoji="1" lang="ja-JP" altLang="ja-JP" sz="1200" kern="1200" dirty="0" smtClean="0">
                <a:solidFill>
                  <a:schemeClr val="tx1"/>
                </a:solidFill>
                <a:effectLst/>
                <a:latin typeface="+mn-lt"/>
                <a:ea typeface="+mn-ea"/>
                <a:cs typeface="+mn-cs"/>
              </a:rPr>
              <a:t>行為、いじめが起こった場合、</a:t>
            </a:r>
            <a:r>
              <a:rPr kumimoji="1" lang="ja-JP" altLang="en-US" sz="1200" kern="1200" dirty="0" smtClean="0">
                <a:solidFill>
                  <a:schemeClr val="tx1"/>
                </a:solidFill>
                <a:effectLst/>
                <a:latin typeface="+mn-lt"/>
                <a:ea typeface="+mn-ea"/>
                <a:cs typeface="+mn-cs"/>
              </a:rPr>
              <a:t>子供たち</a:t>
            </a:r>
            <a:r>
              <a:rPr kumimoji="1" lang="ja-JP" altLang="ja-JP" sz="1200" kern="1200" dirty="0" smtClean="0">
                <a:solidFill>
                  <a:schemeClr val="tx1"/>
                </a:solidFill>
                <a:effectLst/>
                <a:latin typeface="+mn-lt"/>
                <a:ea typeface="+mn-ea"/>
                <a:cs typeface="+mn-cs"/>
              </a:rPr>
              <a:t>はどのように行動するのでしょうか。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令和元年度における、いじめられた児童の相談状況は、「学級担任に相談」が</a:t>
            </a:r>
            <a:r>
              <a:rPr kumimoji="1" lang="en-US" altLang="ja-JP" sz="1200" kern="1200" dirty="0" smtClean="0">
                <a:solidFill>
                  <a:schemeClr val="tx1"/>
                </a:solidFill>
                <a:effectLst/>
                <a:latin typeface="+mn-lt"/>
                <a:ea typeface="+mn-ea"/>
                <a:cs typeface="+mn-cs"/>
              </a:rPr>
              <a:t>91.6</a:t>
            </a:r>
            <a:r>
              <a:rPr kumimoji="1" lang="ja-JP" altLang="en-US" sz="1200" kern="1200" dirty="0" smtClean="0">
                <a:solidFill>
                  <a:schemeClr val="tx1"/>
                </a:solidFill>
                <a:effectLst/>
                <a:latin typeface="+mn-lt"/>
                <a:ea typeface="+mn-ea"/>
                <a:cs typeface="+mn-cs"/>
              </a:rPr>
              <a:t>％で、最も多くなっています。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次に多いのは、「保護者や家族等」で</a:t>
            </a:r>
            <a:r>
              <a:rPr kumimoji="1" lang="en-US" altLang="ja-JP" sz="1200" kern="1200" dirty="0" smtClean="0">
                <a:solidFill>
                  <a:schemeClr val="tx1"/>
                </a:solidFill>
                <a:effectLst/>
                <a:latin typeface="+mn-lt"/>
                <a:ea typeface="+mn-ea"/>
                <a:cs typeface="+mn-cs"/>
              </a:rPr>
              <a:t>12.1</a:t>
            </a:r>
            <a:r>
              <a:rPr kumimoji="1" lang="ja-JP" altLang="en-US" sz="1200" kern="1200" dirty="0" smtClean="0">
                <a:solidFill>
                  <a:schemeClr val="tx1"/>
                </a:solidFill>
                <a:effectLst/>
                <a:latin typeface="+mn-lt"/>
                <a:ea typeface="+mn-ea"/>
                <a:cs typeface="+mn-cs"/>
              </a:rPr>
              <a:t>％となっています。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7</a:t>
            </a:fld>
            <a:endParaRPr kumimoji="1" lang="ja-JP" altLang="en-US"/>
          </a:p>
        </p:txBody>
      </p:sp>
    </p:spTree>
    <p:extLst>
      <p:ext uri="{BB962C8B-B14F-4D97-AF65-F5344CB8AC3E}">
        <p14:creationId xmlns:p14="http://schemas.microsoft.com/office/powerpoint/2010/main" val="39417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（中学校版）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では、実際に「心身の苦痛を感じる」</a:t>
            </a:r>
            <a:r>
              <a:rPr kumimoji="1" lang="ja-JP" altLang="ja-JP" sz="1200" kern="1200" dirty="0" err="1" smtClean="0">
                <a:solidFill>
                  <a:schemeClr val="tx1"/>
                </a:solidFill>
                <a:effectLst/>
                <a:latin typeface="+mn-lt"/>
                <a:ea typeface="+mn-ea"/>
                <a:cs typeface="+mn-cs"/>
              </a:rPr>
              <a:t>ような</a:t>
            </a:r>
            <a:r>
              <a:rPr kumimoji="1" lang="ja-JP" altLang="ja-JP" sz="1200" kern="1200" dirty="0" smtClean="0">
                <a:solidFill>
                  <a:schemeClr val="tx1"/>
                </a:solidFill>
                <a:effectLst/>
                <a:latin typeface="+mn-lt"/>
                <a:ea typeface="+mn-ea"/>
                <a:cs typeface="+mn-cs"/>
              </a:rPr>
              <a:t>行為、いじめが起こった場合、</a:t>
            </a:r>
            <a:r>
              <a:rPr kumimoji="1" lang="ja-JP" altLang="en-US" sz="1200" kern="1200" dirty="0" smtClean="0">
                <a:solidFill>
                  <a:schemeClr val="tx1"/>
                </a:solidFill>
                <a:effectLst/>
                <a:latin typeface="+mn-lt"/>
                <a:ea typeface="+mn-ea"/>
                <a:cs typeface="+mn-cs"/>
              </a:rPr>
              <a:t>子供たち</a:t>
            </a:r>
            <a:r>
              <a:rPr kumimoji="1" lang="ja-JP" altLang="ja-JP" sz="1200" kern="1200" dirty="0" smtClean="0">
                <a:solidFill>
                  <a:schemeClr val="tx1"/>
                </a:solidFill>
                <a:effectLst/>
                <a:latin typeface="+mn-lt"/>
                <a:ea typeface="+mn-ea"/>
                <a:cs typeface="+mn-cs"/>
              </a:rPr>
              <a:t>はどのように行動するのでしょうか。</a:t>
            </a:r>
            <a:r>
              <a:rPr kumimoji="1" lang="ja-JP" altLang="en-US"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令和元</a:t>
            </a:r>
            <a:r>
              <a:rPr kumimoji="1" lang="ja-JP" altLang="ja-JP" sz="1200" kern="1200" dirty="0" smtClean="0">
                <a:solidFill>
                  <a:schemeClr val="tx1"/>
                </a:solidFill>
                <a:effectLst/>
                <a:latin typeface="+mn-lt"/>
                <a:ea typeface="+mn-ea"/>
                <a:cs typeface="+mn-cs"/>
              </a:rPr>
              <a:t>年度における</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いじめられた</a:t>
            </a:r>
            <a:r>
              <a:rPr kumimoji="1" lang="ja-JP" altLang="en-US" sz="1200" kern="1200" dirty="0" smtClean="0">
                <a:solidFill>
                  <a:schemeClr val="tx1"/>
                </a:solidFill>
                <a:effectLst/>
                <a:latin typeface="+mn-lt"/>
                <a:ea typeface="+mn-ea"/>
                <a:cs typeface="+mn-cs"/>
              </a:rPr>
              <a:t>生徒</a:t>
            </a:r>
            <a:r>
              <a:rPr kumimoji="1" lang="ja-JP" altLang="ja-JP" sz="1200" kern="1200" dirty="0" smtClean="0">
                <a:solidFill>
                  <a:schemeClr val="tx1"/>
                </a:solidFill>
                <a:effectLst/>
                <a:latin typeface="+mn-lt"/>
                <a:ea typeface="+mn-ea"/>
                <a:cs typeface="+mn-cs"/>
              </a:rPr>
              <a:t>の相談状況は、「学級担任に相談」が</a:t>
            </a:r>
            <a:r>
              <a:rPr kumimoji="1" lang="en-US" altLang="ja-JP" sz="1200" kern="1200" dirty="0" smtClean="0">
                <a:solidFill>
                  <a:schemeClr val="tx1"/>
                </a:solidFill>
                <a:effectLst/>
                <a:latin typeface="+mn-lt"/>
                <a:ea typeface="+mn-ea"/>
                <a:cs typeface="+mn-cs"/>
              </a:rPr>
              <a:t>78.1</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最も多くなっています。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次に多いのは、「学級担任以外の教職員」で</a:t>
            </a:r>
            <a:r>
              <a:rPr kumimoji="1" lang="en-US" altLang="ja-JP" sz="1200" kern="1200" dirty="0" smtClean="0">
                <a:solidFill>
                  <a:schemeClr val="tx1"/>
                </a:solidFill>
                <a:effectLst/>
                <a:latin typeface="+mn-lt"/>
                <a:ea typeface="+mn-ea"/>
                <a:cs typeface="+mn-cs"/>
              </a:rPr>
              <a:t>16.7</a:t>
            </a:r>
            <a:r>
              <a:rPr kumimoji="1" lang="ja-JP" altLang="en-US"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となっています。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続いて、「保護者や家族等」が</a:t>
            </a:r>
            <a:r>
              <a:rPr kumimoji="1" lang="en-US" altLang="ja-JP" sz="1200" kern="1200" dirty="0" smtClean="0">
                <a:solidFill>
                  <a:schemeClr val="tx1"/>
                </a:solidFill>
                <a:effectLst/>
                <a:latin typeface="+mn-lt"/>
                <a:ea typeface="+mn-ea"/>
                <a:cs typeface="+mn-cs"/>
              </a:rPr>
              <a:t>15.4</a:t>
            </a:r>
            <a:r>
              <a:rPr kumimoji="1" lang="ja-JP" altLang="en-US" sz="1200" kern="1200" dirty="0" smtClean="0">
                <a:solidFill>
                  <a:schemeClr val="tx1"/>
                </a:solidFill>
                <a:effectLst/>
                <a:latin typeface="+mn-lt"/>
                <a:ea typeface="+mn-ea"/>
                <a:cs typeface="+mn-cs"/>
              </a:rPr>
              <a:t>％となっています。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8</a:t>
            </a:fld>
            <a:endParaRPr kumimoji="1" lang="ja-JP" altLang="en-US"/>
          </a:p>
        </p:txBody>
      </p:sp>
    </p:spTree>
    <p:extLst>
      <p:ext uri="{BB962C8B-B14F-4D97-AF65-F5344CB8AC3E}">
        <p14:creationId xmlns:p14="http://schemas.microsoft.com/office/powerpoint/2010/main" val="204963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（高等学校版）</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では、実際に「心身の苦痛を感じる」</a:t>
            </a:r>
            <a:r>
              <a:rPr kumimoji="1" lang="ja-JP" altLang="ja-JP" sz="1200" kern="1200" dirty="0" err="1" smtClean="0">
                <a:solidFill>
                  <a:schemeClr val="tx1"/>
                </a:solidFill>
                <a:effectLst/>
                <a:latin typeface="+mn-lt"/>
                <a:ea typeface="+mn-ea"/>
                <a:cs typeface="+mn-cs"/>
              </a:rPr>
              <a:t>ような</a:t>
            </a:r>
            <a:r>
              <a:rPr kumimoji="1" lang="ja-JP" altLang="ja-JP" sz="1200" kern="1200" dirty="0" smtClean="0">
                <a:solidFill>
                  <a:schemeClr val="tx1"/>
                </a:solidFill>
                <a:effectLst/>
                <a:latin typeface="+mn-lt"/>
                <a:ea typeface="+mn-ea"/>
                <a:cs typeface="+mn-cs"/>
              </a:rPr>
              <a:t>行為、いじめが起こった場合、</a:t>
            </a:r>
            <a:r>
              <a:rPr kumimoji="1" lang="ja-JP" altLang="en-US" sz="1200" kern="1200" dirty="0" smtClean="0">
                <a:solidFill>
                  <a:schemeClr val="tx1"/>
                </a:solidFill>
                <a:effectLst/>
                <a:latin typeface="+mn-lt"/>
                <a:ea typeface="+mn-ea"/>
                <a:cs typeface="+mn-cs"/>
              </a:rPr>
              <a:t>子供たち</a:t>
            </a:r>
            <a:r>
              <a:rPr kumimoji="1" lang="ja-JP" altLang="ja-JP" sz="1200" kern="1200" dirty="0" smtClean="0">
                <a:solidFill>
                  <a:schemeClr val="tx1"/>
                </a:solidFill>
                <a:effectLst/>
                <a:latin typeface="+mn-lt"/>
                <a:ea typeface="+mn-ea"/>
                <a:cs typeface="+mn-cs"/>
              </a:rPr>
              <a:t>はどのように行動するのでしょうか。</a:t>
            </a:r>
            <a:r>
              <a:rPr kumimoji="1" lang="ja-JP" altLang="en-US"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令和元</a:t>
            </a:r>
            <a:r>
              <a:rPr kumimoji="1" lang="ja-JP" altLang="ja-JP" sz="1200" kern="1200" dirty="0" smtClean="0">
                <a:solidFill>
                  <a:schemeClr val="tx1"/>
                </a:solidFill>
                <a:effectLst/>
                <a:latin typeface="+mn-lt"/>
                <a:ea typeface="+mn-ea"/>
                <a:cs typeface="+mn-cs"/>
              </a:rPr>
              <a:t>年度における</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いじめられた</a:t>
            </a:r>
            <a:r>
              <a:rPr kumimoji="1" lang="ja-JP" altLang="en-US" sz="1200" kern="1200" dirty="0" smtClean="0">
                <a:solidFill>
                  <a:schemeClr val="tx1"/>
                </a:solidFill>
                <a:effectLst/>
                <a:latin typeface="+mn-lt"/>
                <a:ea typeface="+mn-ea"/>
                <a:cs typeface="+mn-cs"/>
              </a:rPr>
              <a:t>生徒</a:t>
            </a:r>
            <a:r>
              <a:rPr kumimoji="1" lang="ja-JP" altLang="ja-JP" sz="1200" kern="1200" dirty="0" smtClean="0">
                <a:solidFill>
                  <a:schemeClr val="tx1"/>
                </a:solidFill>
                <a:effectLst/>
                <a:latin typeface="+mn-lt"/>
                <a:ea typeface="+mn-ea"/>
                <a:cs typeface="+mn-cs"/>
              </a:rPr>
              <a:t>の相談状況は、「学級担任に相談」が</a:t>
            </a:r>
            <a:r>
              <a:rPr kumimoji="1" lang="en-US" altLang="ja-JP" sz="1200" kern="1200" dirty="0" smtClean="0">
                <a:solidFill>
                  <a:schemeClr val="tx1"/>
                </a:solidFill>
                <a:effectLst/>
                <a:latin typeface="+mn-lt"/>
                <a:ea typeface="+mn-ea"/>
                <a:cs typeface="+mn-cs"/>
              </a:rPr>
              <a:t>59.2</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最も多くなっています。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次に多いのは、「学級担任以外の教職員」で</a:t>
            </a:r>
            <a:r>
              <a:rPr kumimoji="1" lang="en-US" altLang="ja-JP" sz="1200" kern="1200" dirty="0" smtClean="0">
                <a:solidFill>
                  <a:schemeClr val="tx1"/>
                </a:solidFill>
                <a:effectLst/>
                <a:latin typeface="+mn-lt"/>
                <a:ea typeface="+mn-ea"/>
                <a:cs typeface="+mn-cs"/>
              </a:rPr>
              <a:t>29.3</a:t>
            </a:r>
            <a:r>
              <a:rPr kumimoji="1" lang="ja-JP" altLang="en-US" sz="1200" kern="1200" dirty="0" smtClean="0">
                <a:solidFill>
                  <a:schemeClr val="tx1"/>
                </a:solidFill>
                <a:effectLst/>
                <a:latin typeface="+mn-lt"/>
                <a:ea typeface="+mn-ea"/>
                <a:cs typeface="+mn-cs"/>
              </a:rPr>
              <a:t>％となっています。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続いて、「保護者や家族等」が</a:t>
            </a:r>
            <a:r>
              <a:rPr kumimoji="1" lang="en-US" altLang="ja-JP" sz="1200" kern="1200" dirty="0" smtClean="0">
                <a:solidFill>
                  <a:schemeClr val="tx1"/>
                </a:solidFill>
                <a:effectLst/>
                <a:latin typeface="+mn-lt"/>
                <a:ea typeface="+mn-ea"/>
                <a:cs typeface="+mn-cs"/>
              </a:rPr>
              <a:t>25.2</a:t>
            </a:r>
            <a:r>
              <a:rPr kumimoji="1" lang="ja-JP" altLang="en-US" sz="1200" kern="1200" dirty="0" smtClean="0">
                <a:solidFill>
                  <a:schemeClr val="tx1"/>
                </a:solidFill>
                <a:effectLst/>
                <a:latin typeface="+mn-lt"/>
                <a:ea typeface="+mn-ea"/>
                <a:cs typeface="+mn-cs"/>
              </a:rPr>
              <a:t>％となっています。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A61450A-2CDE-4685-9837-29DD01E41896}" type="slidenum">
              <a:rPr kumimoji="1" lang="ja-JP" altLang="en-US" smtClean="0"/>
              <a:t>9</a:t>
            </a:fld>
            <a:endParaRPr kumimoji="1" lang="ja-JP" altLang="en-US"/>
          </a:p>
        </p:txBody>
      </p:sp>
    </p:spTree>
    <p:extLst>
      <p:ext uri="{BB962C8B-B14F-4D97-AF65-F5344CB8AC3E}">
        <p14:creationId xmlns:p14="http://schemas.microsoft.com/office/powerpoint/2010/main" val="93897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62083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14085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25718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164181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34292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90118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21187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310575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127530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412828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8C24C7-7C55-4EFB-AD92-9D452A96A83F}" type="datetimeFigureOut">
              <a:rPr kumimoji="1" lang="ja-JP" altLang="en-US" smtClean="0"/>
              <a:t>2021/3/24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406643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C24C7-7C55-4EFB-AD92-9D452A96A83F}" type="datetimeFigureOut">
              <a:rPr kumimoji="1" lang="ja-JP" altLang="en-US" smtClean="0"/>
              <a:t>2021/3/24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B28BD-3E01-4F19-B3EA-EFEC40DBED78}" type="slidenum">
              <a:rPr kumimoji="1" lang="ja-JP" altLang="en-US" smtClean="0"/>
              <a:t>‹#›</a:t>
            </a:fld>
            <a:endParaRPr kumimoji="1" lang="ja-JP" altLang="en-US"/>
          </a:p>
        </p:txBody>
      </p:sp>
    </p:spTree>
    <p:extLst>
      <p:ext uri="{BB962C8B-B14F-4D97-AF65-F5344CB8AC3E}">
        <p14:creationId xmlns:p14="http://schemas.microsoft.com/office/powerpoint/2010/main" val="756482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83771" y="1055914"/>
            <a:ext cx="10450286" cy="28738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413656" y="753204"/>
            <a:ext cx="11070772" cy="2957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rPr>
              <a:t>学校と保護者で取り組む</a:t>
            </a:r>
            <a:r>
              <a:rPr lang="en-US" altLang="ja-JP" b="1" dirty="0">
                <a:solidFill>
                  <a:schemeClr val="bg1"/>
                </a:solidFill>
                <a:latin typeface="メイリオ" panose="020B0604030504040204" pitchFamily="50" charset="-128"/>
                <a:ea typeface="メイリオ" panose="020B0604030504040204" pitchFamily="50" charset="-128"/>
              </a:rPr>
              <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dirty="0">
                <a:solidFill>
                  <a:schemeClr val="bg1"/>
                </a:solidFill>
                <a:latin typeface="メイリオ" panose="020B0604030504040204" pitchFamily="50" charset="-128"/>
                <a:ea typeface="メイリオ" panose="020B0604030504040204" pitchFamily="50" charset="-128"/>
              </a:rPr>
              <a:t>「いじめ」の早期発見</a:t>
            </a:r>
            <a:r>
              <a:rPr lang="en-US" altLang="ja-JP" b="1" dirty="0">
                <a:solidFill>
                  <a:schemeClr val="bg1"/>
                </a:solidFill>
                <a:latin typeface="メイリオ" panose="020B0604030504040204" pitchFamily="50" charset="-128"/>
                <a:ea typeface="メイリオ" panose="020B0604030504040204" pitchFamily="50" charset="-128"/>
              </a:rPr>
              <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sz="3600" b="1" dirty="0">
                <a:solidFill>
                  <a:schemeClr val="bg1"/>
                </a:solidFill>
                <a:latin typeface="メイリオ" panose="020B0604030504040204" pitchFamily="50" charset="-128"/>
                <a:ea typeface="メイリオ" panose="020B0604030504040204" pitchFamily="50" charset="-128"/>
              </a:rPr>
              <a:t>～子供からの</a:t>
            </a:r>
            <a:r>
              <a:rPr lang="en-US" altLang="ja-JP" sz="3600" b="1" dirty="0">
                <a:solidFill>
                  <a:schemeClr val="bg1"/>
                </a:solidFill>
                <a:latin typeface="メイリオ" panose="020B0604030504040204" pitchFamily="50" charset="-128"/>
                <a:ea typeface="メイリオ" panose="020B0604030504040204" pitchFamily="50" charset="-128"/>
              </a:rPr>
              <a:t>SOS</a:t>
            </a:r>
            <a:r>
              <a:rPr lang="ja-JP" altLang="en-US" sz="3600" b="1" dirty="0">
                <a:solidFill>
                  <a:schemeClr val="bg1"/>
                </a:solidFill>
                <a:latin typeface="メイリオ" panose="020B0604030504040204" pitchFamily="50" charset="-128"/>
                <a:ea typeface="メイリオ" panose="020B0604030504040204" pitchFamily="50" charset="-128"/>
              </a:rPr>
              <a:t>に気が付くために～</a:t>
            </a:r>
          </a:p>
        </p:txBody>
      </p:sp>
      <p:sp>
        <p:nvSpPr>
          <p:cNvPr id="5" name="サブタイトル 2"/>
          <p:cNvSpPr txBox="1">
            <a:spLocks/>
          </p:cNvSpPr>
          <p:nvPr/>
        </p:nvSpPr>
        <p:spPr>
          <a:xfrm>
            <a:off x="6594765" y="5140037"/>
            <a:ext cx="4889664" cy="12971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lnSpc>
                <a:spcPct val="100000"/>
              </a:lnSpc>
            </a:pPr>
            <a:r>
              <a:rPr lang="ja-JP" altLang="en-US" sz="3300" b="1" dirty="0">
                <a:latin typeface="メイリオ" panose="020B0604030504040204" pitchFamily="50" charset="-128"/>
                <a:ea typeface="メイリオ" panose="020B0604030504040204" pitchFamily="50" charset="-128"/>
              </a:rPr>
              <a:t>令和○年〇月〇日（〇）</a:t>
            </a:r>
            <a:endParaRPr lang="en-US" altLang="ja-JP" sz="3300" b="1" dirty="0">
              <a:latin typeface="メイリオ" panose="020B0604030504040204" pitchFamily="50" charset="-128"/>
              <a:ea typeface="メイリオ" panose="020B0604030504040204" pitchFamily="50" charset="-128"/>
            </a:endParaRPr>
          </a:p>
          <a:p>
            <a:pPr algn="r">
              <a:lnSpc>
                <a:spcPct val="100000"/>
              </a:lnSpc>
            </a:pPr>
            <a:r>
              <a:rPr lang="ja-JP" altLang="en-US" sz="3300" b="1" dirty="0">
                <a:latin typeface="メイリオ" panose="020B0604030504040204" pitchFamily="50" charset="-128"/>
                <a:ea typeface="メイリオ" panose="020B0604030504040204" pitchFamily="50" charset="-128"/>
              </a:rPr>
              <a:t>○○立○○学校</a:t>
            </a:r>
            <a:endParaRPr lang="en-US" altLang="ja-JP" sz="3300" b="1" dirty="0">
              <a:latin typeface="メイリオ" panose="020B0604030504040204" pitchFamily="50" charset="-128"/>
              <a:ea typeface="メイリオ" panose="020B0604030504040204" pitchFamily="50" charset="-128"/>
            </a:endParaRPr>
          </a:p>
          <a:p>
            <a:pPr algn="r"/>
            <a:endParaRPr lang="ja-JP" altLang="en-US" sz="2000" dirty="0"/>
          </a:p>
        </p:txBody>
      </p:sp>
    </p:spTree>
    <p:extLst>
      <p:ext uri="{BB962C8B-B14F-4D97-AF65-F5344CB8AC3E}">
        <p14:creationId xmlns:p14="http://schemas.microsoft.com/office/powerpoint/2010/main" val="252093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0"/>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いじめの相談について</a:t>
            </a:r>
          </a:p>
        </p:txBody>
      </p:sp>
      <p:sp>
        <p:nvSpPr>
          <p:cNvPr id="13" name="正方形/長方形 12"/>
          <p:cNvSpPr/>
          <p:nvPr/>
        </p:nvSpPr>
        <p:spPr>
          <a:xfrm>
            <a:off x="0" y="605306"/>
            <a:ext cx="12192000" cy="143359"/>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681849" y="6486580"/>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graphicFrame>
        <p:nvGraphicFramePr>
          <p:cNvPr id="9" name="グラフ 8"/>
          <p:cNvGraphicFramePr>
            <a:graphicFrameLocks/>
          </p:cNvGraphicFramePr>
          <p:nvPr>
            <p:extLst>
              <p:ext uri="{D42A27DB-BD31-4B8C-83A1-F6EECF244321}">
                <p14:modId xmlns:p14="http://schemas.microsoft.com/office/powerpoint/2010/main" val="1403354896"/>
              </p:ext>
            </p:extLst>
          </p:nvPr>
        </p:nvGraphicFramePr>
        <p:xfrm>
          <a:off x="0" y="748665"/>
          <a:ext cx="12192000" cy="5513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645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27893"/>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いじめの発見について</a:t>
            </a:r>
          </a:p>
        </p:txBody>
      </p:sp>
      <p:sp>
        <p:nvSpPr>
          <p:cNvPr id="14" name="テキスト ボックス 13"/>
          <p:cNvSpPr txBox="1"/>
          <p:nvPr/>
        </p:nvSpPr>
        <p:spPr>
          <a:xfrm>
            <a:off x="346365" y="6248746"/>
            <a:ext cx="11603768" cy="707886"/>
          </a:xfrm>
          <a:prstGeom prst="rect">
            <a:avLst/>
          </a:prstGeom>
          <a:noFill/>
        </p:spPr>
        <p:txBody>
          <a:bodyPr wrap="square" rtlCol="0">
            <a:spAutoFit/>
          </a:bodyP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いじめの早期発見＝保護者の皆様の御協力</a:t>
            </a:r>
            <a:r>
              <a:rPr kumimoji="1" lang="ja-JP" altLang="en-US" sz="4000" b="1" dirty="0" smtClean="0">
                <a:solidFill>
                  <a:srgbClr val="FF0000"/>
                </a:solidFill>
                <a:latin typeface="メイリオ" panose="020B0604030504040204" pitchFamily="50" charset="-128"/>
                <a:ea typeface="メイリオ" panose="020B0604030504040204" pitchFamily="50" charset="-128"/>
              </a:rPr>
              <a:t>が重要</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0" y="605306"/>
            <a:ext cx="12192000" cy="130924"/>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93922" y="5830779"/>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447832437"/>
              </p:ext>
            </p:extLst>
          </p:nvPr>
        </p:nvGraphicFramePr>
        <p:xfrm>
          <a:off x="0" y="736230"/>
          <a:ext cx="12192000" cy="5240624"/>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spTree>
    <p:extLst>
      <p:ext uri="{BB962C8B-B14F-4D97-AF65-F5344CB8AC3E}">
        <p14:creationId xmlns:p14="http://schemas.microsoft.com/office/powerpoint/2010/main" val="75030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27893"/>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いじめの発見について</a:t>
            </a:r>
          </a:p>
        </p:txBody>
      </p:sp>
      <p:sp>
        <p:nvSpPr>
          <p:cNvPr id="14" name="テキスト ボックス 13"/>
          <p:cNvSpPr txBox="1"/>
          <p:nvPr/>
        </p:nvSpPr>
        <p:spPr>
          <a:xfrm>
            <a:off x="346365" y="6248746"/>
            <a:ext cx="11603768" cy="707886"/>
          </a:xfrm>
          <a:prstGeom prst="rect">
            <a:avLst/>
          </a:prstGeom>
          <a:noFill/>
        </p:spPr>
        <p:txBody>
          <a:bodyPr wrap="square" rtlCol="0">
            <a:spAutoFit/>
          </a:bodyP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いじめの早期発見＝保護者の皆様の御協力</a:t>
            </a:r>
            <a:r>
              <a:rPr kumimoji="1" lang="ja-JP" altLang="en-US" sz="4000" b="1" dirty="0" smtClean="0">
                <a:solidFill>
                  <a:srgbClr val="FF0000"/>
                </a:solidFill>
                <a:latin typeface="メイリオ" panose="020B0604030504040204" pitchFamily="50" charset="-128"/>
                <a:ea typeface="メイリオ" panose="020B0604030504040204" pitchFamily="50" charset="-128"/>
              </a:rPr>
              <a:t>が重要</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0" y="605306"/>
            <a:ext cx="12192000" cy="130924"/>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01740" y="5863616"/>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graphicFrame>
        <p:nvGraphicFramePr>
          <p:cNvPr id="8" name="グラフ 7"/>
          <p:cNvGraphicFramePr>
            <a:graphicFrameLocks/>
          </p:cNvGraphicFramePr>
          <p:nvPr>
            <p:extLst>
              <p:ext uri="{D42A27DB-BD31-4B8C-83A1-F6EECF244321}">
                <p14:modId xmlns:p14="http://schemas.microsoft.com/office/powerpoint/2010/main" val="1376133878"/>
              </p:ext>
            </p:extLst>
          </p:nvPr>
        </p:nvGraphicFramePr>
        <p:xfrm>
          <a:off x="86592" y="736230"/>
          <a:ext cx="12123313" cy="5248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47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27893"/>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いじめの発見について</a:t>
            </a:r>
          </a:p>
        </p:txBody>
      </p:sp>
      <p:sp>
        <p:nvSpPr>
          <p:cNvPr id="14" name="テキスト ボックス 13"/>
          <p:cNvSpPr txBox="1"/>
          <p:nvPr/>
        </p:nvSpPr>
        <p:spPr>
          <a:xfrm>
            <a:off x="346365" y="6248746"/>
            <a:ext cx="11603768" cy="707886"/>
          </a:xfrm>
          <a:prstGeom prst="rect">
            <a:avLst/>
          </a:prstGeom>
          <a:noFill/>
        </p:spPr>
        <p:txBody>
          <a:bodyPr wrap="square" rtlCol="0">
            <a:spAutoFit/>
          </a:bodyP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いじめの早期発見＝保護者の皆様の御協力</a:t>
            </a:r>
            <a:r>
              <a:rPr kumimoji="1" lang="ja-JP" altLang="en-US" sz="4000" b="1" dirty="0" smtClean="0">
                <a:solidFill>
                  <a:srgbClr val="FF0000"/>
                </a:solidFill>
                <a:latin typeface="メイリオ" panose="020B0604030504040204" pitchFamily="50" charset="-128"/>
                <a:ea typeface="メイリオ" panose="020B0604030504040204" pitchFamily="50" charset="-128"/>
              </a:rPr>
              <a:t>が重要</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0" y="605306"/>
            <a:ext cx="12192000" cy="130924"/>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93922" y="5848911"/>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graphicFrame>
        <p:nvGraphicFramePr>
          <p:cNvPr id="8" name="グラフ 7"/>
          <p:cNvGraphicFramePr>
            <a:graphicFrameLocks/>
          </p:cNvGraphicFramePr>
          <p:nvPr>
            <p:extLst>
              <p:ext uri="{D42A27DB-BD31-4B8C-83A1-F6EECF244321}">
                <p14:modId xmlns:p14="http://schemas.microsoft.com/office/powerpoint/2010/main" val="1961581667"/>
              </p:ext>
            </p:extLst>
          </p:nvPr>
        </p:nvGraphicFramePr>
        <p:xfrm>
          <a:off x="0" y="736230"/>
          <a:ext cx="12192000" cy="5095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19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27893"/>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いじめの発見について</a:t>
            </a:r>
          </a:p>
        </p:txBody>
      </p:sp>
      <p:sp>
        <p:nvSpPr>
          <p:cNvPr id="14" name="テキスト ボックス 13"/>
          <p:cNvSpPr txBox="1"/>
          <p:nvPr/>
        </p:nvSpPr>
        <p:spPr>
          <a:xfrm>
            <a:off x="346365" y="6248746"/>
            <a:ext cx="11603768" cy="707886"/>
          </a:xfrm>
          <a:prstGeom prst="rect">
            <a:avLst/>
          </a:prstGeom>
          <a:noFill/>
        </p:spPr>
        <p:txBody>
          <a:bodyPr wrap="square" rtlCol="0">
            <a:spAutoFit/>
          </a:bodyP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いじめの早期発見＝保護者の皆様の御協力</a:t>
            </a:r>
            <a:r>
              <a:rPr kumimoji="1" lang="ja-JP" altLang="en-US" sz="4000" b="1" dirty="0" smtClean="0">
                <a:solidFill>
                  <a:srgbClr val="FF0000"/>
                </a:solidFill>
                <a:latin typeface="メイリオ" panose="020B0604030504040204" pitchFamily="50" charset="-128"/>
                <a:ea typeface="メイリオ" panose="020B0604030504040204" pitchFamily="50" charset="-128"/>
              </a:rPr>
              <a:t>が重要</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0" y="605306"/>
            <a:ext cx="12192000" cy="130924"/>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93922" y="5943773"/>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graphicFrame>
        <p:nvGraphicFramePr>
          <p:cNvPr id="8" name="グラフ 7"/>
          <p:cNvGraphicFramePr>
            <a:graphicFrameLocks/>
          </p:cNvGraphicFramePr>
          <p:nvPr>
            <p:extLst>
              <p:ext uri="{D42A27DB-BD31-4B8C-83A1-F6EECF244321}">
                <p14:modId xmlns:p14="http://schemas.microsoft.com/office/powerpoint/2010/main" val="341997823"/>
              </p:ext>
            </p:extLst>
          </p:nvPr>
        </p:nvGraphicFramePr>
        <p:xfrm>
          <a:off x="0" y="718577"/>
          <a:ext cx="12192000" cy="5494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774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74054"/>
            <a:ext cx="7585656"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いじめかな？　という疑い</a:t>
            </a:r>
          </a:p>
        </p:txBody>
      </p:sp>
      <p:sp>
        <p:nvSpPr>
          <p:cNvPr id="7" name="テキスト ボックス 6"/>
          <p:cNvSpPr txBox="1"/>
          <p:nvPr/>
        </p:nvSpPr>
        <p:spPr>
          <a:xfrm>
            <a:off x="484909" y="1133388"/>
            <a:ext cx="11319164" cy="646331"/>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配布した</a:t>
            </a:r>
            <a:r>
              <a:rPr lang="ja-JP" altLang="en-US" sz="3200" b="1" dirty="0" smtClean="0">
                <a:latin typeface="メイリオ" panose="020B0604030504040204" pitchFamily="50" charset="-128"/>
                <a:ea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rPr>
              <a:t>いじめ発見チェックシート</a:t>
            </a:r>
            <a:r>
              <a:rPr lang="ja-JP" altLang="en-US" sz="3200" b="1" dirty="0">
                <a:latin typeface="メイリオ" panose="020B0604030504040204" pitchFamily="50" charset="-128"/>
                <a:ea typeface="メイリオ" panose="020B0604030504040204" pitchFamily="50" charset="-128"/>
              </a:rPr>
              <a:t>を御記入ください。</a:t>
            </a:r>
            <a:endParaRPr lang="en-US" altLang="ja-JP" sz="3200" b="1"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611581" y="2240019"/>
            <a:ext cx="3788227" cy="3034797"/>
          </a:xfrm>
          <a:prstGeom prst="rect">
            <a:avLst/>
          </a:prstGeom>
          <a:noFill/>
          <a:ln w="571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400"/>
              </a:lnSpc>
              <a:buNone/>
            </a:pPr>
            <a:r>
              <a:rPr lang="ja-JP" altLang="en-US" dirty="0"/>
              <a:t>　</a:t>
            </a:r>
            <a:endParaRPr lang="en-US" altLang="ja-JP" dirty="0"/>
          </a:p>
          <a:p>
            <a:pPr marL="0" indent="0" algn="ctr">
              <a:lnSpc>
                <a:spcPct val="100000"/>
              </a:lnSpc>
              <a:buNone/>
            </a:pPr>
            <a:r>
              <a:rPr lang="ja-JP" altLang="en-US" sz="4400" b="1" dirty="0">
                <a:latin typeface="メイリオ" panose="020B0604030504040204" pitchFamily="50" charset="-128"/>
                <a:ea typeface="メイリオ" panose="020B0604030504040204" pitchFamily="50" charset="-128"/>
              </a:rPr>
              <a:t>被害者にも</a:t>
            </a:r>
            <a:endParaRPr lang="en-US" altLang="ja-JP" sz="4400" b="1" dirty="0">
              <a:latin typeface="メイリオ" panose="020B0604030504040204" pitchFamily="50" charset="-128"/>
              <a:ea typeface="メイリオ" panose="020B0604030504040204" pitchFamily="50" charset="-128"/>
            </a:endParaRPr>
          </a:p>
          <a:p>
            <a:pPr marL="0" indent="0" algn="ctr">
              <a:lnSpc>
                <a:spcPct val="100000"/>
              </a:lnSpc>
              <a:buNone/>
            </a:pPr>
            <a:r>
              <a:rPr lang="ja-JP" altLang="en-US" sz="4400" b="1" dirty="0">
                <a:latin typeface="メイリオ" panose="020B0604030504040204" pitchFamily="50" charset="-128"/>
                <a:ea typeface="メイリオ" panose="020B0604030504040204" pitchFamily="50" charset="-128"/>
              </a:rPr>
              <a:t>加害者にも</a:t>
            </a:r>
            <a:endParaRPr lang="en-US" altLang="ja-JP" sz="4400" b="1" dirty="0">
              <a:latin typeface="メイリオ" panose="020B0604030504040204" pitchFamily="50" charset="-128"/>
              <a:ea typeface="メイリオ" panose="020B0604030504040204" pitchFamily="50" charset="-128"/>
            </a:endParaRPr>
          </a:p>
          <a:p>
            <a:pPr marL="0" indent="0" algn="ctr">
              <a:lnSpc>
                <a:spcPct val="100000"/>
              </a:lnSpc>
              <a:buNone/>
            </a:pPr>
            <a:r>
              <a:rPr lang="ja-JP" altLang="en-US" sz="4400" b="1" dirty="0">
                <a:latin typeface="メイリオ" panose="020B0604030504040204" pitchFamily="50" charset="-128"/>
                <a:ea typeface="メイリオ" panose="020B0604030504040204" pitchFamily="50" charset="-128"/>
              </a:rPr>
              <a:t>したくない。</a:t>
            </a:r>
            <a:endParaRPr lang="en-US" altLang="ja-JP" sz="44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0" y="605307"/>
            <a:ext cx="12192000" cy="67781"/>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513461961"/>
              </p:ext>
            </p:extLst>
          </p:nvPr>
        </p:nvGraphicFramePr>
        <p:xfrm>
          <a:off x="5015110" y="1768965"/>
          <a:ext cx="6650419" cy="4460395"/>
        </p:xfrm>
        <a:graphic>
          <a:graphicData uri="http://schemas.openxmlformats.org/drawingml/2006/table">
            <a:tbl>
              <a:tblPr firstRow="1" firstCol="1" bandRow="1"/>
              <a:tblGrid>
                <a:gridCol w="1801326">
                  <a:extLst>
                    <a:ext uri="{9D8B030D-6E8A-4147-A177-3AD203B41FA5}">
                      <a16:colId xmlns:a16="http://schemas.microsoft.com/office/drawing/2014/main" val="1990564630"/>
                    </a:ext>
                  </a:extLst>
                </a:gridCol>
                <a:gridCol w="457200">
                  <a:extLst>
                    <a:ext uri="{9D8B030D-6E8A-4147-A177-3AD203B41FA5}">
                      <a16:colId xmlns:a16="http://schemas.microsoft.com/office/drawing/2014/main" val="2888673531"/>
                    </a:ext>
                  </a:extLst>
                </a:gridCol>
                <a:gridCol w="1842655">
                  <a:extLst>
                    <a:ext uri="{9D8B030D-6E8A-4147-A177-3AD203B41FA5}">
                      <a16:colId xmlns:a16="http://schemas.microsoft.com/office/drawing/2014/main" val="2739499594"/>
                    </a:ext>
                  </a:extLst>
                </a:gridCol>
                <a:gridCol w="498763">
                  <a:extLst>
                    <a:ext uri="{9D8B030D-6E8A-4147-A177-3AD203B41FA5}">
                      <a16:colId xmlns:a16="http://schemas.microsoft.com/office/drawing/2014/main" val="2149251357"/>
                    </a:ext>
                  </a:extLst>
                </a:gridCol>
                <a:gridCol w="2050475">
                  <a:extLst>
                    <a:ext uri="{9D8B030D-6E8A-4147-A177-3AD203B41FA5}">
                      <a16:colId xmlns:a16="http://schemas.microsoft.com/office/drawing/2014/main" val="80851897"/>
                    </a:ext>
                  </a:extLst>
                </a:gridCol>
              </a:tblGrid>
              <a:tr h="316761">
                <a:tc>
                  <a:txBody>
                    <a:bodyPr/>
                    <a:lstStyle/>
                    <a:p>
                      <a:pPr algn="ctr">
                        <a:lnSpc>
                          <a:spcPts val="2300"/>
                        </a:lnSpc>
                        <a:spcAft>
                          <a:spcPts val="0"/>
                        </a:spcAft>
                      </a:pPr>
                      <a:r>
                        <a:rPr lang="ja-JP" sz="600" kern="10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被害者</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ja-JP" sz="500" kern="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〇／×</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ja-JP" sz="600" kern="10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加害者</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ja-JP" sz="500" kern="10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〇／×</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ja-JP" sz="600" kern="10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いじめの様態（被害者側）</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071960"/>
                  </a:ext>
                </a:extLst>
              </a:tr>
              <a:tr h="590140">
                <a:tc rowSpan="2">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以前付き合いのあった友達の話をすると、話をはぐらかす。</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友達の話をする際の口調が強くなったり、攻撃的になったりする。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冷やかしやからかい、悪口や脅し文句、嫌なことを言われる。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53024"/>
                  </a:ext>
                </a:extLst>
              </a:tr>
              <a:tr h="316761">
                <a:tc vMerge="1">
                  <a:txBody>
                    <a:bodyPr/>
                    <a:lstStyle/>
                    <a:p>
                      <a:endParaRPr kumimoji="1" lang="ja-JP" altLang="en-US"/>
                    </a:p>
                  </a:txBody>
                  <a:tcPr/>
                </a:tc>
                <a:tc vMerge="1">
                  <a:txBody>
                    <a:bodyPr/>
                    <a:lstStyle/>
                    <a:p>
                      <a:endParaRPr kumimoji="1" lang="ja-JP" altLang="en-US"/>
                    </a:p>
                  </a:txBody>
                  <a:tcPr/>
                </a:tc>
                <a:tc rowSpan="3">
                  <a:txBody>
                    <a:bodyPr/>
                    <a:lstStyle/>
                    <a:p>
                      <a:pPr algn="just">
                        <a:lnSpc>
                          <a:spcPts val="2300"/>
                        </a:lnSpc>
                        <a:spcAft>
                          <a:spcPts val="0"/>
                        </a:spcAft>
                      </a:pPr>
                      <a:r>
                        <a:rPr lang="ja-JP" sz="600" kern="100" spc="-30" dirty="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友達の話をしているとき、特定の友達の話をしなくなった。</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仲間外れ、集団による無視をされる。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08430"/>
                  </a:ext>
                </a:extLst>
              </a:tr>
              <a:tr h="590140">
                <a:tc rowSpan="2">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学校から帰ると、体にあざや傷を作ってくるようになった。</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2300"/>
                        </a:lnSpc>
                        <a:spcAft>
                          <a:spcPts val="0"/>
                        </a:spcAft>
                      </a:pPr>
                      <a:r>
                        <a:rPr lang="ja-JP" sz="600" kern="100" spc="-30" dirty="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軽くぶつかられたり、遊ぶふりをして叩かれたり、蹴られたりする。</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805477"/>
                  </a:ext>
                </a:extLst>
              </a:tr>
              <a:tr h="4751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2300"/>
                        </a:lnSpc>
                        <a:spcAft>
                          <a:spcPts val="0"/>
                        </a:spcAft>
                      </a:pPr>
                      <a:r>
                        <a:rPr lang="ja-JP" sz="600" kern="100" spc="-30" dirty="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ひどくぶつかられたり、叩かれたり、蹴られたりする。</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901298"/>
                  </a:ext>
                </a:extLst>
              </a:tr>
              <a:tr h="393542">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小遣い以外のお金を無心してくるようになった。</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小遣いでは買えないような高価な物を持っている。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金品をたかられる。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941555"/>
                  </a:ext>
                </a:extLst>
              </a:tr>
              <a:tr h="475142">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誕生日プレゼントなど、買い与えた物を見せようとしない。</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金品を隠されたり、盗まれたり、壊されたり、捨てられたりする。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819206"/>
                  </a:ext>
                </a:extLst>
              </a:tr>
              <a:tr h="633523">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周りの様子を気にしたり、おどおどしたりしている。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周りの人や家族に対して、横柄な態度をとったり、攻撃的になったりする。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嫌なことや恥ずかしいこと、危険なことをされたり、させられたりする。</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428354"/>
                  </a:ext>
                </a:extLst>
              </a:tr>
              <a:tr h="560186">
                <a:tc>
                  <a:txBody>
                    <a:bodyPr/>
                    <a:lstStyle/>
                    <a:p>
                      <a:pPr algn="just">
                        <a:lnSpc>
                          <a:spcPts val="2300"/>
                        </a:lnSpc>
                        <a:spcAft>
                          <a:spcPts val="0"/>
                        </a:spcAft>
                      </a:pPr>
                      <a:r>
                        <a:rPr lang="ja-JP" sz="6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スマートフォンやパソコンを使用する時間が増えた。</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dirty="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スマートフォンやパソコンを使用する時間が増えた。</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400" kern="100" spc="-3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ja-JP" sz="600" kern="100" spc="-30" dirty="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パソコンや携帯電話等で、誹謗中傷や嫌なことをされる。</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7185" marR="37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797955"/>
                  </a:ext>
                </a:extLst>
              </a:tr>
            </a:tbl>
          </a:graphicData>
        </a:graphic>
      </p:graphicFrame>
    </p:spTree>
    <p:extLst>
      <p:ext uri="{BB962C8B-B14F-4D97-AF65-F5344CB8AC3E}">
        <p14:creationId xmlns:p14="http://schemas.microsoft.com/office/powerpoint/2010/main" val="1097185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678875" y="2365756"/>
            <a:ext cx="11513125" cy="2751036"/>
            <a:chOff x="215232" y="4223710"/>
            <a:chExt cx="10133618" cy="2948938"/>
          </a:xfrm>
        </p:grpSpPr>
        <p:sp>
          <p:nvSpPr>
            <p:cNvPr id="11" name="テキスト ボックス 10"/>
            <p:cNvSpPr txBox="1"/>
            <p:nvPr/>
          </p:nvSpPr>
          <p:spPr>
            <a:xfrm>
              <a:off x="215232" y="4223710"/>
              <a:ext cx="5036388" cy="824793"/>
            </a:xfrm>
            <a:prstGeom prst="rect">
              <a:avLst/>
            </a:prstGeom>
            <a:noFill/>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保護者ができること</a:t>
              </a:r>
            </a:p>
          </p:txBody>
        </p:sp>
        <p:sp>
          <p:nvSpPr>
            <p:cNvPr id="13" name="テキスト ボックス 12"/>
            <p:cNvSpPr txBox="1"/>
            <p:nvPr/>
          </p:nvSpPr>
          <p:spPr>
            <a:xfrm>
              <a:off x="665176" y="5098539"/>
              <a:ext cx="8769088" cy="692826"/>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話を聞く、表情など様子を注意深く観察する</a:t>
              </a:r>
            </a:p>
          </p:txBody>
        </p:sp>
        <p:sp>
          <p:nvSpPr>
            <p:cNvPr id="14" name="テキスト ボックス 13"/>
            <p:cNvSpPr txBox="1"/>
            <p:nvPr/>
          </p:nvSpPr>
          <p:spPr>
            <a:xfrm>
              <a:off x="665176" y="5786996"/>
              <a:ext cx="8354475" cy="692826"/>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保護者同士で情報交換する、学校に相談する</a:t>
              </a:r>
            </a:p>
          </p:txBody>
        </p:sp>
        <p:sp>
          <p:nvSpPr>
            <p:cNvPr id="16" name="テキスト ボックス 15"/>
            <p:cNvSpPr txBox="1"/>
            <p:nvPr/>
          </p:nvSpPr>
          <p:spPr>
            <a:xfrm>
              <a:off x="8909901" y="6479822"/>
              <a:ext cx="1438949" cy="692826"/>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など</a:t>
              </a:r>
            </a:p>
          </p:txBody>
        </p:sp>
      </p:grpSp>
      <p:sp>
        <p:nvSpPr>
          <p:cNvPr id="18" name="タイトル 1"/>
          <p:cNvSpPr txBox="1">
            <a:spLocks/>
          </p:cNvSpPr>
          <p:nvPr/>
        </p:nvSpPr>
        <p:spPr>
          <a:xfrm>
            <a:off x="0" y="30880"/>
            <a:ext cx="7585656"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いじめかな？　という疑い</a:t>
            </a:r>
          </a:p>
        </p:txBody>
      </p:sp>
      <p:sp>
        <p:nvSpPr>
          <p:cNvPr id="20" name="正方形/長方形 19"/>
          <p:cNvSpPr/>
          <p:nvPr/>
        </p:nvSpPr>
        <p:spPr>
          <a:xfrm>
            <a:off x="464848" y="2061041"/>
            <a:ext cx="11262303" cy="3342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 name="正方形/長方形 14"/>
          <p:cNvSpPr/>
          <p:nvPr/>
        </p:nvSpPr>
        <p:spPr>
          <a:xfrm>
            <a:off x="0" y="605307"/>
            <a:ext cx="12192000" cy="88468"/>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90071" y="4502463"/>
            <a:ext cx="7856948" cy="646331"/>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rPr>
              <a:t>いじめ相談ホットラインに連絡する</a:t>
            </a:r>
            <a:endParaRPr kumimoji="1" lang="ja-JP" altLang="en-US"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0594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557767" y="3578962"/>
            <a:ext cx="1778706" cy="3014638"/>
            <a:chOff x="3311343" y="3683861"/>
            <a:chExt cx="1346188" cy="1919988"/>
          </a:xfrm>
          <a:solidFill>
            <a:schemeClr val="accent1">
              <a:lumMod val="20000"/>
              <a:lumOff val="80000"/>
            </a:schemeClr>
          </a:solidFill>
        </p:grpSpPr>
        <p:grpSp>
          <p:nvGrpSpPr>
            <p:cNvPr id="9" name="グループ化 8"/>
            <p:cNvGrpSpPr/>
            <p:nvPr/>
          </p:nvGrpSpPr>
          <p:grpSpPr>
            <a:xfrm>
              <a:off x="3311343" y="3683861"/>
              <a:ext cx="1346188" cy="1919988"/>
              <a:chOff x="1922767" y="3565077"/>
              <a:chExt cx="1346188" cy="1919988"/>
            </a:xfrm>
            <a:grpFill/>
          </p:grpSpPr>
          <p:sp>
            <p:nvSpPr>
              <p:cNvPr id="13" name="フローチャート: 抜出し 12"/>
              <p:cNvSpPr/>
              <p:nvPr/>
            </p:nvSpPr>
            <p:spPr>
              <a:xfrm>
                <a:off x="1922768" y="3827193"/>
                <a:ext cx="1293876" cy="1657872"/>
              </a:xfrm>
              <a:prstGeom prst="flowChartExtra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1922767" y="3565077"/>
                <a:ext cx="1346188" cy="955867"/>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3553181" y="3807165"/>
              <a:ext cx="862510" cy="725271"/>
            </a:xfrm>
            <a:prstGeom prst="rect">
              <a:avLst/>
            </a:prstGeom>
            <a:grpFill/>
          </p:spPr>
          <p:txBody>
            <a:bodyPr wrap="square" rtlCol="0">
              <a:spAutoFit/>
            </a:bodyPr>
            <a:lstStyle/>
            <a:p>
              <a:pPr algn="ctr"/>
              <a:r>
                <a:rPr kumimoji="1" lang="ja-JP" altLang="en-US" sz="3400" dirty="0" smtClean="0">
                  <a:latin typeface="ＭＳ ゴシック" panose="020B0609070205080204" pitchFamily="49" charset="-128"/>
                  <a:ea typeface="ＭＳ ゴシック" panose="020B0609070205080204" pitchFamily="49" charset="-128"/>
                </a:rPr>
                <a:t>子供</a:t>
              </a:r>
              <a:endParaRPr kumimoji="1" lang="en-US" altLang="ja-JP" sz="3400" dirty="0" smtClean="0">
                <a:latin typeface="ＭＳ ゴシック" panose="020B0609070205080204" pitchFamily="49" charset="-128"/>
                <a:ea typeface="ＭＳ ゴシック" panose="020B0609070205080204" pitchFamily="49" charset="-128"/>
              </a:endParaRPr>
            </a:p>
            <a:p>
              <a:pPr algn="ctr"/>
              <a:r>
                <a:rPr kumimoji="1" lang="ja-JP" altLang="en-US" sz="3400" dirty="0" smtClean="0">
                  <a:latin typeface="ＭＳ ゴシック" panose="020B0609070205080204" pitchFamily="49" charset="-128"/>
                  <a:ea typeface="ＭＳ ゴシック" panose="020B0609070205080204" pitchFamily="49" charset="-128"/>
                </a:rPr>
                <a:t>Ｂ</a:t>
              </a:r>
              <a:endParaRPr kumimoji="1" lang="ja-JP" altLang="en-US" sz="3400" dirty="0">
                <a:latin typeface="ＭＳ ゴシック" panose="020B0609070205080204" pitchFamily="49" charset="-128"/>
                <a:ea typeface="ＭＳ ゴシック" panose="020B0609070205080204" pitchFamily="49" charset="-128"/>
              </a:endParaRPr>
            </a:p>
          </p:txBody>
        </p:sp>
      </p:grpSp>
      <p:grpSp>
        <p:nvGrpSpPr>
          <p:cNvPr id="15" name="グループ化 14"/>
          <p:cNvGrpSpPr/>
          <p:nvPr/>
        </p:nvGrpSpPr>
        <p:grpSpPr>
          <a:xfrm>
            <a:off x="7556463" y="1965991"/>
            <a:ext cx="1646787" cy="3381640"/>
            <a:chOff x="3209433" y="3657320"/>
            <a:chExt cx="1554410" cy="2004003"/>
          </a:xfrm>
          <a:solidFill>
            <a:schemeClr val="accent6">
              <a:lumMod val="20000"/>
              <a:lumOff val="80000"/>
            </a:schemeClr>
          </a:solidFill>
        </p:grpSpPr>
        <p:grpSp>
          <p:nvGrpSpPr>
            <p:cNvPr id="16" name="グループ化 15"/>
            <p:cNvGrpSpPr/>
            <p:nvPr/>
          </p:nvGrpSpPr>
          <p:grpSpPr>
            <a:xfrm>
              <a:off x="3209433" y="3657320"/>
              <a:ext cx="1554410" cy="2004003"/>
              <a:chOff x="1820857" y="3538536"/>
              <a:chExt cx="1554410" cy="2004003"/>
            </a:xfrm>
            <a:grpFill/>
          </p:grpSpPr>
          <p:sp>
            <p:nvSpPr>
              <p:cNvPr id="18" name="フローチャート: 抜出し 17"/>
              <p:cNvSpPr/>
              <p:nvPr/>
            </p:nvSpPr>
            <p:spPr>
              <a:xfrm>
                <a:off x="1976767" y="3827194"/>
                <a:ext cx="1293876" cy="1715345"/>
              </a:xfrm>
              <a:prstGeom prst="flowChartExtra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820857" y="3538536"/>
                <a:ext cx="1554410" cy="955867"/>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3245685" y="3945978"/>
              <a:ext cx="1490977" cy="383024"/>
            </a:xfrm>
            <a:prstGeom prst="rect">
              <a:avLst/>
            </a:prstGeom>
            <a:noFill/>
            <a:ln>
              <a:noFill/>
            </a:ln>
          </p:spPr>
          <p:txBody>
            <a:bodyPr wrap="square" rtlCol="0">
              <a:spAutoFit/>
            </a:bodyPr>
            <a:lstStyle/>
            <a:p>
              <a:pPr algn="ctr"/>
              <a:r>
                <a:rPr kumimoji="1" lang="ja-JP" altLang="en-US" sz="3600" dirty="0">
                  <a:latin typeface="ＭＳ ゴシック" panose="020B0609070205080204" pitchFamily="49" charset="-128"/>
                  <a:ea typeface="ＭＳ ゴシック" panose="020B0609070205080204" pitchFamily="49" charset="-128"/>
                </a:rPr>
                <a:t>保護者</a:t>
              </a:r>
              <a:endParaRPr kumimoji="1" lang="en-US" altLang="ja-JP" sz="3600" dirty="0" smtClean="0">
                <a:latin typeface="ＭＳ ゴシック" panose="020B0609070205080204" pitchFamily="49" charset="-128"/>
                <a:ea typeface="ＭＳ ゴシック" panose="020B0609070205080204" pitchFamily="49" charset="-128"/>
              </a:endParaRPr>
            </a:p>
          </p:txBody>
        </p:sp>
      </p:grpSp>
      <p:grpSp>
        <p:nvGrpSpPr>
          <p:cNvPr id="33" name="グループ化 32"/>
          <p:cNvGrpSpPr/>
          <p:nvPr/>
        </p:nvGrpSpPr>
        <p:grpSpPr>
          <a:xfrm>
            <a:off x="9544049" y="1017527"/>
            <a:ext cx="2251748" cy="5725880"/>
            <a:chOff x="3479404" y="927402"/>
            <a:chExt cx="2251748" cy="4541051"/>
          </a:xfrm>
          <a:noFill/>
        </p:grpSpPr>
        <p:sp>
          <p:nvSpPr>
            <p:cNvPr id="36" name="雲形吹き出し 35"/>
            <p:cNvSpPr/>
            <p:nvPr/>
          </p:nvSpPr>
          <p:spPr>
            <a:xfrm rot="5191428" flipH="1">
              <a:off x="2364203" y="2042603"/>
              <a:ext cx="4482149" cy="2251748"/>
            </a:xfrm>
            <a:prstGeom prst="cloudCallout">
              <a:avLst>
                <a:gd name="adj1" fmla="val 26315"/>
                <a:gd name="adj2" fmla="val 66649"/>
              </a:avLst>
            </a:prstGeom>
            <a:grpFill/>
            <a:ln w="571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テキスト ボックス 34"/>
            <p:cNvSpPr txBox="1"/>
            <p:nvPr/>
          </p:nvSpPr>
          <p:spPr>
            <a:xfrm>
              <a:off x="4151877" y="1975062"/>
              <a:ext cx="1169551" cy="3493391"/>
            </a:xfrm>
            <a:prstGeom prst="rect">
              <a:avLst/>
            </a:prstGeom>
            <a:grpFill/>
            <a:ln w="57150">
              <a:noFill/>
            </a:ln>
          </p:spPr>
          <p:txBody>
            <a:bodyPr vert="eaVert" wrap="square" rtlCol="0">
              <a:spAutoFit/>
            </a:bodyPr>
            <a:lstStyle/>
            <a:p>
              <a:r>
                <a:rPr kumimoji="1" lang="ja-JP" altLang="en-US" sz="3200" dirty="0" smtClean="0">
                  <a:latin typeface="ＭＳ Ｐゴシック" panose="020B0600070205080204" pitchFamily="50" charset="-128"/>
                  <a:ea typeface="ＭＳ Ｐゴシック" panose="020B0600070205080204" pitchFamily="50" charset="-128"/>
                </a:rPr>
                <a:t>Ｃさんの</a:t>
              </a:r>
              <a:endParaRPr kumimoji="1" lang="en-US" altLang="ja-JP" sz="3200" dirty="0" smtClean="0">
                <a:latin typeface="ＭＳ Ｐゴシック" panose="020B0600070205080204" pitchFamily="50" charset="-128"/>
                <a:ea typeface="ＭＳ Ｐゴシック" panose="020B0600070205080204" pitchFamily="50" charset="-128"/>
              </a:endParaRPr>
            </a:p>
            <a:p>
              <a:r>
                <a:rPr kumimoji="1" lang="ja-JP" altLang="en-US" sz="3200" dirty="0" smtClean="0">
                  <a:latin typeface="ＭＳ Ｐゴシック" panose="020B0600070205080204" pitchFamily="50" charset="-128"/>
                  <a:ea typeface="ＭＳ Ｐゴシック" panose="020B0600070205080204" pitchFamily="50" charset="-128"/>
                </a:rPr>
                <a:t>話をしなくなったな。</a:t>
              </a:r>
              <a:endParaRPr kumimoji="1" lang="ja-JP" altLang="en-US" sz="3200" dirty="0">
                <a:latin typeface="ＭＳ Ｐゴシック" panose="020B0600070205080204" pitchFamily="50" charset="-128"/>
                <a:ea typeface="ＭＳ Ｐゴシック" panose="020B0600070205080204" pitchFamily="50" charset="-128"/>
              </a:endParaRPr>
            </a:p>
          </p:txBody>
        </p:sp>
      </p:grpSp>
      <p:grpSp>
        <p:nvGrpSpPr>
          <p:cNvPr id="39" name="グループ化 38"/>
          <p:cNvGrpSpPr/>
          <p:nvPr/>
        </p:nvGrpSpPr>
        <p:grpSpPr>
          <a:xfrm>
            <a:off x="5242100" y="1044053"/>
            <a:ext cx="2087426" cy="5688152"/>
            <a:chOff x="314256" y="1050264"/>
            <a:chExt cx="2087426" cy="4610668"/>
          </a:xfrm>
          <a:solidFill>
            <a:srgbClr val="FEDAEC"/>
          </a:solidFill>
        </p:grpSpPr>
        <p:sp>
          <p:nvSpPr>
            <p:cNvPr id="42" name="雲形吹き出し 41"/>
            <p:cNvSpPr/>
            <p:nvPr/>
          </p:nvSpPr>
          <p:spPr>
            <a:xfrm rot="16408572">
              <a:off x="-947365" y="2311885"/>
              <a:ext cx="4610668" cy="2087426"/>
            </a:xfrm>
            <a:prstGeom prst="cloudCallout">
              <a:avLst>
                <a:gd name="adj1" fmla="val 26350"/>
                <a:gd name="adj2" fmla="val 60962"/>
              </a:avLst>
            </a:prstGeom>
            <a:solidFill>
              <a:schemeClr val="bg1"/>
            </a:solidFill>
            <a:ln w="571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941241" y="1390116"/>
              <a:ext cx="677108" cy="4017458"/>
            </a:xfrm>
            <a:prstGeom prst="rect">
              <a:avLst/>
            </a:prstGeom>
            <a:noFill/>
            <a:ln w="57150">
              <a:noFill/>
            </a:ln>
          </p:spPr>
          <p:txBody>
            <a:bodyPr vert="eaVert" wrap="square" rtlCol="0">
              <a:spAutoFit/>
            </a:bodyPr>
            <a:lstStyle/>
            <a:p>
              <a:r>
                <a:rPr kumimoji="1" lang="ja-JP" altLang="en-US" sz="3200" dirty="0" smtClean="0">
                  <a:latin typeface="ＭＳ Ｐゴシック" panose="020B0600070205080204" pitchFamily="50" charset="-128"/>
                  <a:ea typeface="ＭＳ Ｐゴシック" panose="020B0600070205080204" pitchFamily="50" charset="-128"/>
                </a:rPr>
                <a:t>最近、遊びに行かないな。</a:t>
              </a:r>
              <a:endParaRPr kumimoji="1" lang="en-US" altLang="ja-JP" sz="3200" dirty="0" smtClean="0">
                <a:latin typeface="ＭＳ Ｐゴシック" panose="020B0600070205080204" pitchFamily="50" charset="-128"/>
                <a:ea typeface="ＭＳ Ｐゴシック" panose="020B0600070205080204" pitchFamily="50" charset="-128"/>
              </a:endParaRPr>
            </a:p>
          </p:txBody>
        </p:sp>
      </p:grpSp>
      <p:sp>
        <p:nvSpPr>
          <p:cNvPr id="45" name="タイトル 1"/>
          <p:cNvSpPr txBox="1">
            <a:spLocks/>
          </p:cNvSpPr>
          <p:nvPr/>
        </p:nvSpPr>
        <p:spPr>
          <a:xfrm>
            <a:off x="68687" y="11400"/>
            <a:ext cx="7676004"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いじめを発見後の解決フロー</a:t>
            </a:r>
          </a:p>
        </p:txBody>
      </p:sp>
      <p:sp>
        <p:nvSpPr>
          <p:cNvPr id="51" name="正方形/長方形 50"/>
          <p:cNvSpPr/>
          <p:nvPr/>
        </p:nvSpPr>
        <p:spPr>
          <a:xfrm>
            <a:off x="0" y="605307"/>
            <a:ext cx="12192000" cy="11443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605163" y="1138021"/>
            <a:ext cx="1548735" cy="5435348"/>
            <a:chOff x="805134" y="1135188"/>
            <a:chExt cx="1548735" cy="5435348"/>
          </a:xfrm>
          <a:solidFill>
            <a:schemeClr val="accent1">
              <a:lumMod val="20000"/>
              <a:lumOff val="80000"/>
            </a:schemeClr>
          </a:solidFill>
        </p:grpSpPr>
        <p:sp>
          <p:nvSpPr>
            <p:cNvPr id="3" name="角丸四角形吹き出し 2"/>
            <p:cNvSpPr/>
            <p:nvPr/>
          </p:nvSpPr>
          <p:spPr>
            <a:xfrm>
              <a:off x="805134" y="1135188"/>
              <a:ext cx="1548735" cy="5269088"/>
            </a:xfrm>
            <a:prstGeom prst="wedgeRoundRectCallout">
              <a:avLst>
                <a:gd name="adj1" fmla="val 98111"/>
                <a:gd name="adj2" fmla="val 24131"/>
                <a:gd name="adj3" fmla="val 16667"/>
              </a:avLst>
            </a:prstGeom>
            <a:noFill/>
            <a:ln w="571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2" name="テキスト ボックス 51"/>
            <p:cNvSpPr txBox="1"/>
            <p:nvPr/>
          </p:nvSpPr>
          <p:spPr>
            <a:xfrm>
              <a:off x="947201" y="1351862"/>
              <a:ext cx="1292662" cy="5218674"/>
            </a:xfrm>
            <a:prstGeom prst="rect">
              <a:avLst/>
            </a:prstGeom>
            <a:noFill/>
            <a:ln w="57150">
              <a:noFill/>
            </a:ln>
          </p:spPr>
          <p:txBody>
            <a:bodyPr vert="eaVert" wrap="square" rtlCol="0">
              <a:spAutoFit/>
            </a:bodyPr>
            <a:lstStyle/>
            <a:p>
              <a:r>
                <a:rPr kumimoji="1" lang="ja-JP" altLang="en-US" sz="3600" b="1" dirty="0">
                  <a:latin typeface="ＭＳ Ｐゴシック" panose="020B0600070205080204" pitchFamily="50" charset="-128"/>
                  <a:ea typeface="ＭＳ Ｐゴシック" panose="020B0600070205080204" pitchFamily="50" charset="-128"/>
                </a:rPr>
                <a:t>Ｃ</a:t>
              </a:r>
              <a:r>
                <a:rPr kumimoji="1" lang="ja-JP" altLang="en-US" sz="3600" b="1" dirty="0" smtClean="0">
                  <a:latin typeface="ＭＳ Ｐゴシック" panose="020B0600070205080204" pitchFamily="50" charset="-128"/>
                  <a:ea typeface="ＭＳ Ｐゴシック" panose="020B0600070205080204" pitchFamily="50" charset="-128"/>
                </a:rPr>
                <a:t>さんに、</a:t>
              </a:r>
              <a:endParaRPr kumimoji="1" lang="en-US" altLang="ja-JP" sz="3600" b="1" dirty="0" smtClean="0">
                <a:latin typeface="ＭＳ Ｐゴシック" panose="020B0600070205080204" pitchFamily="50" charset="-128"/>
                <a:ea typeface="ＭＳ Ｐゴシック" panose="020B0600070205080204" pitchFamily="50" charset="-128"/>
              </a:endParaRPr>
            </a:p>
            <a:p>
              <a:r>
                <a:rPr kumimoji="1" lang="ja-JP" altLang="en-US" sz="3600" b="1" dirty="0" smtClean="0">
                  <a:latin typeface="ＭＳ Ｐゴシック" panose="020B0600070205080204" pitchFamily="50" charset="-128"/>
                  <a:ea typeface="ＭＳ Ｐゴシック" panose="020B0600070205080204" pitchFamily="50" charset="-128"/>
                </a:rPr>
                <a:t>仲間外れにされている。</a:t>
              </a:r>
              <a:endParaRPr kumimoji="1" lang="en-US" altLang="ja-JP" sz="3600" dirty="0" smtClean="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094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11400"/>
            <a:ext cx="7676004"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いじめを発見後の解決フロー</a:t>
            </a:r>
          </a:p>
        </p:txBody>
      </p:sp>
      <p:pic>
        <p:nvPicPr>
          <p:cNvPr id="5" name="図 4"/>
          <p:cNvPicPr>
            <a:picLocks noChangeAspect="1"/>
          </p:cNvPicPr>
          <p:nvPr/>
        </p:nvPicPr>
        <p:blipFill rotWithShape="1">
          <a:blip r:embed="rId3"/>
          <a:srcRect t="52488"/>
          <a:stretch/>
        </p:blipFill>
        <p:spPr>
          <a:xfrm>
            <a:off x="792930" y="3273475"/>
            <a:ext cx="1135852" cy="1940236"/>
          </a:xfrm>
          <a:prstGeom prst="rect">
            <a:avLst/>
          </a:prstGeom>
        </p:spPr>
      </p:pic>
      <p:sp>
        <p:nvSpPr>
          <p:cNvPr id="2" name="テキスト ボックス 1"/>
          <p:cNvSpPr txBox="1"/>
          <p:nvPr/>
        </p:nvSpPr>
        <p:spPr>
          <a:xfrm>
            <a:off x="3539544" y="4333607"/>
            <a:ext cx="1777284" cy="461665"/>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教職員</a:t>
            </a:r>
          </a:p>
        </p:txBody>
      </p:sp>
      <p:sp>
        <p:nvSpPr>
          <p:cNvPr id="7" name="テキスト ボックス 6"/>
          <p:cNvSpPr txBox="1"/>
          <p:nvPr/>
        </p:nvSpPr>
        <p:spPr>
          <a:xfrm>
            <a:off x="5559381" y="1043658"/>
            <a:ext cx="1777284" cy="523220"/>
          </a:xfrm>
          <a:prstGeom prst="rect">
            <a:avLst/>
          </a:prstGeom>
          <a:noFill/>
          <a:ln>
            <a:solidFill>
              <a:schemeClr val="tx1"/>
            </a:solidFill>
          </a:ln>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校長</a:t>
            </a:r>
          </a:p>
        </p:txBody>
      </p:sp>
      <p:sp>
        <p:nvSpPr>
          <p:cNvPr id="8" name="テキスト ボックス 7"/>
          <p:cNvSpPr txBox="1"/>
          <p:nvPr/>
        </p:nvSpPr>
        <p:spPr>
          <a:xfrm>
            <a:off x="5559382" y="2196257"/>
            <a:ext cx="3610377" cy="1077218"/>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○○○いじめ対策委員会</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・現状把握　・調査</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・対応検討　・対応決定</a:t>
            </a:r>
          </a:p>
        </p:txBody>
      </p:sp>
      <p:sp>
        <p:nvSpPr>
          <p:cNvPr id="9" name="テキスト ボックス 8"/>
          <p:cNvSpPr txBox="1"/>
          <p:nvPr/>
        </p:nvSpPr>
        <p:spPr>
          <a:xfrm>
            <a:off x="5565820" y="3971982"/>
            <a:ext cx="1777284" cy="461665"/>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教職員</a:t>
            </a:r>
          </a:p>
        </p:txBody>
      </p:sp>
      <p:sp>
        <p:nvSpPr>
          <p:cNvPr id="10" name="テキスト ボックス 9"/>
          <p:cNvSpPr txBox="1"/>
          <p:nvPr/>
        </p:nvSpPr>
        <p:spPr>
          <a:xfrm>
            <a:off x="7398913" y="3971981"/>
            <a:ext cx="1777284" cy="461665"/>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ＳＣ等</a:t>
            </a:r>
          </a:p>
        </p:txBody>
      </p:sp>
      <p:sp>
        <p:nvSpPr>
          <p:cNvPr id="3" name="右矢印 2"/>
          <p:cNvSpPr/>
          <p:nvPr/>
        </p:nvSpPr>
        <p:spPr>
          <a:xfrm>
            <a:off x="1984591" y="4333605"/>
            <a:ext cx="1394592" cy="4616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屈折矢印 10"/>
          <p:cNvSpPr/>
          <p:nvPr/>
        </p:nvSpPr>
        <p:spPr>
          <a:xfrm rot="16200000" flipV="1">
            <a:off x="3261575" y="1956516"/>
            <a:ext cx="3200401" cy="1206320"/>
          </a:xfrm>
          <a:prstGeom prst="bentUpArrow">
            <a:avLst>
              <a:gd name="adj1" fmla="val 16946"/>
              <a:gd name="adj2" fmla="val 27685"/>
              <a:gd name="adj3" fmla="val 299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6181237" y="1613767"/>
            <a:ext cx="515155" cy="4616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7113432" y="3365704"/>
            <a:ext cx="515155" cy="4616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565820" y="5085831"/>
            <a:ext cx="1777284" cy="461665"/>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被害者</a:t>
            </a:r>
          </a:p>
        </p:txBody>
      </p:sp>
      <p:sp>
        <p:nvSpPr>
          <p:cNvPr id="16" name="テキスト ボックス 15"/>
          <p:cNvSpPr txBox="1"/>
          <p:nvPr/>
        </p:nvSpPr>
        <p:spPr>
          <a:xfrm>
            <a:off x="7398913" y="5085830"/>
            <a:ext cx="1777284" cy="461665"/>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加害者</a:t>
            </a:r>
          </a:p>
        </p:txBody>
      </p:sp>
      <p:sp>
        <p:nvSpPr>
          <p:cNvPr id="17" name="右矢印 16"/>
          <p:cNvSpPr/>
          <p:nvPr/>
        </p:nvSpPr>
        <p:spPr>
          <a:xfrm rot="5400000">
            <a:off x="7098406" y="4533044"/>
            <a:ext cx="515155" cy="4616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5400000">
            <a:off x="7085527" y="5638616"/>
            <a:ext cx="515155" cy="4616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565821" y="6199679"/>
            <a:ext cx="3603937" cy="461665"/>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解決</a:t>
            </a:r>
          </a:p>
        </p:txBody>
      </p:sp>
      <p:sp>
        <p:nvSpPr>
          <p:cNvPr id="20" name="テキスト ボックス 19"/>
          <p:cNvSpPr txBox="1"/>
          <p:nvPr/>
        </p:nvSpPr>
        <p:spPr>
          <a:xfrm>
            <a:off x="2151441" y="3479539"/>
            <a:ext cx="991673" cy="954107"/>
          </a:xfrm>
          <a:prstGeom prst="rect">
            <a:avLst/>
          </a:prstGeom>
          <a:noFill/>
          <a:ln>
            <a:noFill/>
          </a:ln>
        </p:spPr>
        <p:txBody>
          <a:bodyPr wrap="square" rtlCol="0">
            <a:spAutoFit/>
          </a:bodyPr>
          <a:lstStyle/>
          <a:p>
            <a:pPr algn="ctr"/>
            <a:r>
              <a:rPr kumimoji="1" lang="ja-JP" altLang="en-US" sz="2800" b="1" dirty="0"/>
              <a:t>連絡</a:t>
            </a:r>
            <a:endParaRPr kumimoji="1" lang="en-US" altLang="ja-JP" sz="2800" b="1" dirty="0"/>
          </a:p>
          <a:p>
            <a:pPr algn="ctr"/>
            <a:r>
              <a:rPr kumimoji="1" lang="ja-JP" altLang="en-US" sz="2800" b="1" dirty="0"/>
              <a:t>通報</a:t>
            </a:r>
          </a:p>
        </p:txBody>
      </p:sp>
      <p:sp>
        <p:nvSpPr>
          <p:cNvPr id="21" name="テキスト ボックス 20"/>
          <p:cNvSpPr txBox="1"/>
          <p:nvPr/>
        </p:nvSpPr>
        <p:spPr>
          <a:xfrm>
            <a:off x="3121603" y="2098010"/>
            <a:ext cx="991673" cy="523220"/>
          </a:xfrm>
          <a:prstGeom prst="rect">
            <a:avLst/>
          </a:prstGeom>
          <a:noFill/>
          <a:ln>
            <a:noFill/>
          </a:ln>
        </p:spPr>
        <p:txBody>
          <a:bodyPr wrap="square" rtlCol="0">
            <a:spAutoFit/>
          </a:bodyPr>
          <a:lstStyle/>
          <a:p>
            <a:pPr algn="ctr"/>
            <a:r>
              <a:rPr kumimoji="1" lang="ja-JP" altLang="en-US" sz="2800" b="1" dirty="0"/>
              <a:t>報告</a:t>
            </a:r>
            <a:endParaRPr kumimoji="1" lang="en-US" altLang="ja-JP" sz="2800" b="1" dirty="0"/>
          </a:p>
        </p:txBody>
      </p:sp>
      <p:sp>
        <p:nvSpPr>
          <p:cNvPr id="22" name="テキスト ボックス 21"/>
          <p:cNvSpPr txBox="1"/>
          <p:nvPr/>
        </p:nvSpPr>
        <p:spPr>
          <a:xfrm>
            <a:off x="6448023" y="1607553"/>
            <a:ext cx="1732208" cy="523220"/>
          </a:xfrm>
          <a:prstGeom prst="rect">
            <a:avLst/>
          </a:prstGeom>
          <a:noFill/>
          <a:ln>
            <a:noFill/>
          </a:ln>
        </p:spPr>
        <p:txBody>
          <a:bodyPr wrap="square" rtlCol="0">
            <a:spAutoFit/>
          </a:bodyPr>
          <a:lstStyle/>
          <a:p>
            <a:pPr algn="ctr"/>
            <a:r>
              <a:rPr kumimoji="1" lang="ja-JP" altLang="en-US" sz="2800" b="1" dirty="0"/>
              <a:t>開催</a:t>
            </a:r>
          </a:p>
        </p:txBody>
      </p:sp>
      <p:sp>
        <p:nvSpPr>
          <p:cNvPr id="24" name="テキスト ボックス 23"/>
          <p:cNvSpPr txBox="1"/>
          <p:nvPr/>
        </p:nvSpPr>
        <p:spPr>
          <a:xfrm>
            <a:off x="7573937" y="4489957"/>
            <a:ext cx="1196380" cy="523220"/>
          </a:xfrm>
          <a:prstGeom prst="rect">
            <a:avLst/>
          </a:prstGeom>
          <a:noFill/>
          <a:ln>
            <a:noFill/>
          </a:ln>
        </p:spPr>
        <p:txBody>
          <a:bodyPr wrap="square" rtlCol="0">
            <a:spAutoFit/>
          </a:bodyPr>
          <a:lstStyle/>
          <a:p>
            <a:pPr algn="ctr"/>
            <a:r>
              <a:rPr kumimoji="1" lang="ja-JP" altLang="en-US" sz="2800" b="1" dirty="0"/>
              <a:t>対応</a:t>
            </a:r>
          </a:p>
        </p:txBody>
      </p:sp>
      <p:sp>
        <p:nvSpPr>
          <p:cNvPr id="25" name="テキスト ボックス 24"/>
          <p:cNvSpPr txBox="1"/>
          <p:nvPr/>
        </p:nvSpPr>
        <p:spPr>
          <a:xfrm>
            <a:off x="7573937" y="3338959"/>
            <a:ext cx="2076891" cy="523220"/>
          </a:xfrm>
          <a:prstGeom prst="rect">
            <a:avLst/>
          </a:prstGeom>
          <a:noFill/>
          <a:ln>
            <a:noFill/>
          </a:ln>
        </p:spPr>
        <p:txBody>
          <a:bodyPr wrap="square" rtlCol="0">
            <a:spAutoFit/>
          </a:bodyPr>
          <a:lstStyle/>
          <a:p>
            <a:pPr algn="ctr"/>
            <a:r>
              <a:rPr kumimoji="1" lang="ja-JP" altLang="en-US" sz="2800" b="1" dirty="0"/>
              <a:t>協議・分担</a:t>
            </a:r>
          </a:p>
        </p:txBody>
      </p:sp>
      <p:sp>
        <p:nvSpPr>
          <p:cNvPr id="26" name="角丸四角形吹き出し 25"/>
          <p:cNvSpPr/>
          <p:nvPr/>
        </p:nvSpPr>
        <p:spPr>
          <a:xfrm>
            <a:off x="3379182" y="2701103"/>
            <a:ext cx="2104219" cy="604201"/>
          </a:xfrm>
          <a:prstGeom prst="wedgeRoundRectCallout">
            <a:avLst>
              <a:gd name="adj1" fmla="val 58634"/>
              <a:gd name="adj2" fmla="val -8445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0000"/>
                </a:solidFill>
              </a:rPr>
              <a:t>自校の名称を示す。</a:t>
            </a:r>
            <a:endParaRPr kumimoji="1" lang="en-US" altLang="ja-JP" dirty="0">
              <a:solidFill>
                <a:srgbClr val="FF0000"/>
              </a:solidFill>
            </a:endParaRPr>
          </a:p>
        </p:txBody>
      </p:sp>
      <p:sp>
        <p:nvSpPr>
          <p:cNvPr id="27" name="正方形/長方形 26"/>
          <p:cNvSpPr/>
          <p:nvPr/>
        </p:nvSpPr>
        <p:spPr>
          <a:xfrm>
            <a:off x="0" y="605307"/>
            <a:ext cx="12192000" cy="11443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34472" y="5157779"/>
            <a:ext cx="1900099"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smtClean="0"/>
              <a:t>Ｂさんの</a:t>
            </a:r>
            <a:endParaRPr kumimoji="1" lang="en-US" altLang="ja-JP" sz="2800" b="1" dirty="0" smtClean="0"/>
          </a:p>
          <a:p>
            <a:pPr algn="ctr"/>
            <a:r>
              <a:rPr kumimoji="1" lang="ja-JP" altLang="en-US" sz="2800" b="1" dirty="0"/>
              <a:t>保護者</a:t>
            </a:r>
          </a:p>
        </p:txBody>
      </p:sp>
    </p:spTree>
    <p:extLst>
      <p:ext uri="{BB962C8B-B14F-4D97-AF65-F5344CB8AC3E}">
        <p14:creationId xmlns:p14="http://schemas.microsoft.com/office/powerpoint/2010/main" val="2970703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1937816" y="4948306"/>
            <a:ext cx="4963490" cy="477054"/>
          </a:xfrm>
          <a:prstGeom prst="rect">
            <a:avLst/>
          </a:prstGeom>
          <a:noFill/>
          <a:ln>
            <a:solidFill>
              <a:schemeClr val="tx1"/>
            </a:solidFill>
          </a:ln>
        </p:spPr>
        <p:txBody>
          <a:bodyPr wrap="square" rtlCol="0">
            <a:spAutoFit/>
          </a:bodyPr>
          <a:lstStyle/>
          <a:p>
            <a:pPr algn="ctr"/>
            <a:r>
              <a:rPr kumimoji="1" lang="ja-JP" altLang="en-US" sz="2500" b="1" dirty="0">
                <a:solidFill>
                  <a:srgbClr val="FF0000"/>
                </a:solidFill>
                <a:latin typeface="メイリオ" panose="020B0604030504040204" pitchFamily="50" charset="-128"/>
                <a:ea typeface="メイリオ" panose="020B0604030504040204" pitchFamily="50" charset="-128"/>
              </a:rPr>
              <a:t>経過観察・定期的な言葉掛け</a:t>
            </a:r>
          </a:p>
        </p:txBody>
      </p:sp>
      <p:sp>
        <p:nvSpPr>
          <p:cNvPr id="36" name="四角形吹き出し 35"/>
          <p:cNvSpPr/>
          <p:nvPr/>
        </p:nvSpPr>
        <p:spPr>
          <a:xfrm>
            <a:off x="8021782" y="4629817"/>
            <a:ext cx="2992582" cy="1984990"/>
          </a:xfrm>
          <a:prstGeom prst="wedgeRectCallout">
            <a:avLst>
              <a:gd name="adj1" fmla="val -86376"/>
              <a:gd name="adj2" fmla="val -19905"/>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タイトル 1"/>
          <p:cNvSpPr txBox="1">
            <a:spLocks/>
          </p:cNvSpPr>
          <p:nvPr/>
        </p:nvSpPr>
        <p:spPr>
          <a:xfrm>
            <a:off x="0" y="33428"/>
            <a:ext cx="8925059"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加害者側への対応例</a:t>
            </a:r>
          </a:p>
        </p:txBody>
      </p:sp>
      <p:sp>
        <p:nvSpPr>
          <p:cNvPr id="7" name="テキスト ボックス 6"/>
          <p:cNvSpPr txBox="1"/>
          <p:nvPr/>
        </p:nvSpPr>
        <p:spPr>
          <a:xfrm>
            <a:off x="1937816" y="1231400"/>
            <a:ext cx="5049425" cy="830997"/>
          </a:xfrm>
          <a:prstGeom prst="rect">
            <a:avLst/>
          </a:prstGeom>
          <a:noFill/>
          <a:ln>
            <a:solidFill>
              <a:schemeClr val="tx1"/>
            </a:solidFill>
          </a:ln>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事実関係の確認</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経緯の聞き取り</a:t>
            </a:r>
          </a:p>
        </p:txBody>
      </p:sp>
      <p:sp>
        <p:nvSpPr>
          <p:cNvPr id="13" name="右矢印 12"/>
          <p:cNvSpPr/>
          <p:nvPr/>
        </p:nvSpPr>
        <p:spPr>
          <a:xfrm rot="5400000">
            <a:off x="4363863" y="2171872"/>
            <a:ext cx="480706" cy="60360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937816" y="6133884"/>
            <a:ext cx="4979819" cy="477054"/>
          </a:xfrm>
          <a:prstGeom prst="rect">
            <a:avLst/>
          </a:prstGeom>
          <a:noFill/>
          <a:ln>
            <a:solidFill>
              <a:schemeClr val="tx1"/>
            </a:solidFill>
          </a:ln>
        </p:spPr>
        <p:txBody>
          <a:bodyPr wrap="square" rtlCol="0">
            <a:spAutoFit/>
          </a:bodyPr>
          <a:lstStyle/>
          <a:p>
            <a:pPr algn="ctr"/>
            <a:r>
              <a:rPr kumimoji="1" lang="ja-JP" altLang="en-US" sz="2500" b="1" dirty="0">
                <a:latin typeface="メイリオ" panose="020B0604030504040204" pitchFamily="50" charset="-128"/>
                <a:ea typeface="メイリオ" panose="020B0604030504040204" pitchFamily="50" charset="-128"/>
              </a:rPr>
              <a:t>解決</a:t>
            </a:r>
          </a:p>
        </p:txBody>
      </p:sp>
      <p:sp>
        <p:nvSpPr>
          <p:cNvPr id="25" name="テキスト ボックス 24"/>
          <p:cNvSpPr txBox="1"/>
          <p:nvPr/>
        </p:nvSpPr>
        <p:spPr>
          <a:xfrm>
            <a:off x="1646767" y="2273618"/>
            <a:ext cx="3030470" cy="400110"/>
          </a:xfrm>
          <a:prstGeom prst="rect">
            <a:avLst/>
          </a:prstGeom>
          <a:noFill/>
          <a:ln>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いじめ行為を止める</a:t>
            </a:r>
          </a:p>
        </p:txBody>
      </p:sp>
      <p:sp>
        <p:nvSpPr>
          <p:cNvPr id="26" name="テキスト ボックス 25"/>
          <p:cNvSpPr txBox="1"/>
          <p:nvPr/>
        </p:nvSpPr>
        <p:spPr>
          <a:xfrm>
            <a:off x="1937816" y="2841896"/>
            <a:ext cx="4947160" cy="477054"/>
          </a:xfrm>
          <a:prstGeom prst="rect">
            <a:avLst/>
          </a:prstGeom>
          <a:noFill/>
          <a:ln>
            <a:solidFill>
              <a:schemeClr val="tx1"/>
            </a:solidFill>
          </a:ln>
        </p:spPr>
        <p:txBody>
          <a:bodyPr wrap="square" rtlCol="0">
            <a:spAutoFit/>
          </a:bodyPr>
          <a:lstStyle/>
          <a:p>
            <a:pPr algn="ctr"/>
            <a:r>
              <a:rPr kumimoji="1" lang="ja-JP" altLang="en-US" sz="2500" b="1" dirty="0">
                <a:solidFill>
                  <a:srgbClr val="FF0000"/>
                </a:solidFill>
                <a:latin typeface="メイリオ" panose="020B0604030504040204" pitchFamily="50" charset="-128"/>
                <a:ea typeface="メイリオ" panose="020B0604030504040204" pitchFamily="50" charset="-128"/>
              </a:rPr>
              <a:t>保護者への連絡・連携</a:t>
            </a:r>
          </a:p>
        </p:txBody>
      </p:sp>
      <p:sp>
        <p:nvSpPr>
          <p:cNvPr id="28" name="テキスト ボックス 27"/>
          <p:cNvSpPr txBox="1"/>
          <p:nvPr/>
        </p:nvSpPr>
        <p:spPr>
          <a:xfrm>
            <a:off x="1937816" y="3887228"/>
            <a:ext cx="4963490" cy="477054"/>
          </a:xfrm>
          <a:prstGeom prst="rect">
            <a:avLst/>
          </a:prstGeom>
          <a:noFill/>
          <a:ln>
            <a:solidFill>
              <a:schemeClr val="tx1"/>
            </a:solidFill>
          </a:ln>
        </p:spPr>
        <p:txBody>
          <a:bodyPr wrap="square" rtlCol="0">
            <a:spAutoFit/>
          </a:bodyPr>
          <a:lstStyle/>
          <a:p>
            <a:pPr algn="ctr"/>
            <a:r>
              <a:rPr kumimoji="1" lang="ja-JP" altLang="en-US" sz="2500" b="1" dirty="0">
                <a:latin typeface="メイリオ" panose="020B0604030504040204" pitchFamily="50" charset="-128"/>
                <a:ea typeface="メイリオ" panose="020B0604030504040204" pitchFamily="50" charset="-128"/>
              </a:rPr>
              <a:t>行為への指導・相手への謝罪</a:t>
            </a:r>
          </a:p>
        </p:txBody>
      </p:sp>
      <p:sp>
        <p:nvSpPr>
          <p:cNvPr id="31" name="右矢印 30"/>
          <p:cNvSpPr/>
          <p:nvPr/>
        </p:nvSpPr>
        <p:spPr>
          <a:xfrm rot="5400000">
            <a:off x="4754965" y="3315633"/>
            <a:ext cx="480706" cy="60360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a:off x="5837651" y="4406151"/>
            <a:ext cx="480706" cy="60360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rot="5400000">
            <a:off x="5842305" y="5548653"/>
            <a:ext cx="480706" cy="60360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103303" y="1926211"/>
            <a:ext cx="3794874" cy="1733808"/>
          </a:xfrm>
          <a:prstGeom prst="rect">
            <a:avLst/>
          </a:prstGeom>
          <a:noFill/>
          <a:ln>
            <a:noFill/>
          </a:ln>
        </p:spPr>
        <p:txBody>
          <a:bodyPr wrap="square" rtlCol="0">
            <a:spAutoFit/>
          </a:bodyPr>
          <a:lstStyle/>
          <a:p>
            <a:pPr>
              <a:lnSpc>
                <a:spcPts val="3200"/>
              </a:lnSpc>
            </a:pPr>
            <a:r>
              <a:rPr kumimoji="1" lang="ja-JP" altLang="en-US" b="1" dirty="0">
                <a:latin typeface="メイリオ" panose="020B0604030504040204" pitchFamily="50" charset="-128"/>
                <a:ea typeface="メイリオ" panose="020B0604030504040204" pitchFamily="50" charset="-128"/>
              </a:rPr>
              <a:t>これからの子供のよりよい成長のため、学校と家庭が連携し、今後の対応について</a:t>
            </a:r>
            <a:r>
              <a:rPr kumimoji="1" lang="ja-JP" altLang="en-US" sz="2800" b="1" dirty="0">
                <a:solidFill>
                  <a:srgbClr val="FF0000"/>
                </a:solidFill>
                <a:latin typeface="メイリオ" panose="020B0604030504040204" pitchFamily="50" charset="-128"/>
                <a:ea typeface="メイリオ" panose="020B0604030504040204" pitchFamily="50" charset="-128"/>
              </a:rPr>
              <a:t>共通理解</a:t>
            </a:r>
            <a:r>
              <a:rPr kumimoji="1" lang="ja-JP" altLang="en-US" b="1" dirty="0">
                <a:latin typeface="メイリオ" panose="020B0604030504040204" pitchFamily="50" charset="-128"/>
                <a:ea typeface="メイリオ" panose="020B0604030504040204" pitchFamily="50" charset="-128"/>
              </a:rPr>
              <a:t>をもって取り組む。</a:t>
            </a:r>
            <a:endParaRPr kumimoji="1" lang="en-US" altLang="ja-JP" b="1"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8172576" y="4931858"/>
            <a:ext cx="2445552" cy="1508105"/>
          </a:xfrm>
          <a:prstGeom prst="rect">
            <a:avLst/>
          </a:prstGeom>
          <a:noFill/>
          <a:ln>
            <a:noFill/>
          </a:ln>
        </p:spPr>
        <p:txBody>
          <a:bodyPr wrap="square" rtlCol="0">
            <a:spAutoFit/>
          </a:bodyPr>
          <a:lstStyle/>
          <a:p>
            <a:r>
              <a:rPr kumimoji="1" lang="ja-JP" altLang="en-US" b="1" dirty="0" smtClean="0">
                <a:latin typeface="メイリオ" panose="020B0604030504040204" pitchFamily="50" charset="-128"/>
                <a:ea typeface="メイリオ" panose="020B0604030504040204" pitchFamily="50" charset="-128"/>
              </a:rPr>
              <a:t>家庭</a:t>
            </a:r>
            <a:r>
              <a:rPr kumimoji="1" lang="ja-JP" altLang="en-US" b="1" dirty="0">
                <a:latin typeface="メイリオ" panose="020B0604030504040204" pitchFamily="50" charset="-128"/>
                <a:ea typeface="メイリオ" panose="020B0604030504040204" pitchFamily="50" charset="-128"/>
              </a:rPr>
              <a:t>と連携し</a:t>
            </a:r>
            <a:r>
              <a:rPr kumimoji="1" lang="ja-JP" altLang="en-US" b="1" dirty="0" smtClean="0">
                <a:latin typeface="メイリオ" panose="020B0604030504040204" pitchFamily="50" charset="-128"/>
                <a:ea typeface="メイリオ" panose="020B0604030504040204" pitchFamily="50" charset="-128"/>
              </a:rPr>
              <a:t>、</a:t>
            </a:r>
            <a:endParaRPr kumimoji="1" lang="en-US" altLang="ja-JP" b="1" dirty="0" smtClean="0">
              <a:latin typeface="メイリオ" panose="020B0604030504040204" pitchFamily="50" charset="-128"/>
              <a:ea typeface="メイリオ" panose="020B0604030504040204" pitchFamily="50" charset="-128"/>
            </a:endParaRPr>
          </a:p>
          <a:p>
            <a:r>
              <a:rPr kumimoji="1" lang="ja-JP" altLang="en-US" sz="2800" b="1" dirty="0" smtClean="0">
                <a:solidFill>
                  <a:srgbClr val="FF0000"/>
                </a:solidFill>
                <a:latin typeface="メイリオ" panose="020B0604030504040204" pitchFamily="50" charset="-128"/>
                <a:ea typeface="メイリオ" panose="020B0604030504040204" pitchFamily="50" charset="-128"/>
              </a:rPr>
              <a:t>継続的</a:t>
            </a:r>
            <a:r>
              <a:rPr kumimoji="1" lang="ja-JP" altLang="en-US" b="1" dirty="0" smtClean="0">
                <a:latin typeface="メイリオ" panose="020B0604030504040204" pitchFamily="50" charset="-128"/>
                <a:ea typeface="メイリオ" panose="020B0604030504040204" pitchFamily="50" charset="-128"/>
              </a:rPr>
              <a:t>に</a:t>
            </a:r>
            <a:endParaRPr kumimoji="1" lang="en-US" altLang="ja-JP" b="1" dirty="0" smtClean="0">
              <a:latin typeface="メイリオ" panose="020B0604030504040204" pitchFamily="50" charset="-128"/>
              <a:ea typeface="メイリオ" panose="020B0604030504040204" pitchFamily="50" charset="-128"/>
            </a:endParaRPr>
          </a:p>
          <a:p>
            <a:r>
              <a:rPr kumimoji="1" lang="ja-JP" altLang="en-US" sz="2800" b="1" dirty="0" smtClean="0">
                <a:solidFill>
                  <a:srgbClr val="FF0000"/>
                </a:solidFill>
                <a:latin typeface="メイリオ" panose="020B0604030504040204" pitchFamily="50" charset="-128"/>
                <a:ea typeface="メイリオ" panose="020B0604030504040204" pitchFamily="50" charset="-128"/>
              </a:rPr>
              <a:t>対応</a:t>
            </a:r>
            <a:r>
              <a:rPr kumimoji="1" lang="ja-JP" altLang="en-US" sz="2800" b="1" dirty="0">
                <a:solidFill>
                  <a:srgbClr val="FF0000"/>
                </a:solidFill>
                <a:latin typeface="メイリオ" panose="020B0604030504040204" pitchFamily="50" charset="-128"/>
                <a:ea typeface="メイリオ" panose="020B0604030504040204" pitchFamily="50" charset="-128"/>
              </a:rPr>
              <a:t>・支援</a:t>
            </a:r>
            <a:r>
              <a:rPr kumimoji="1" lang="ja-JP" altLang="en-US" b="1" dirty="0" smtClean="0">
                <a:latin typeface="メイリオ" panose="020B0604030504040204" pitchFamily="50" charset="-128"/>
                <a:ea typeface="メイリオ" panose="020B0604030504040204" pitchFamily="50" charset="-128"/>
              </a:rPr>
              <a:t>を</a:t>
            </a:r>
            <a:endParaRPr kumimoji="1" lang="en-US" altLang="ja-JP" b="1" dirty="0" smtClean="0">
              <a:latin typeface="メイリオ" panose="020B0604030504040204" pitchFamily="50" charset="-128"/>
              <a:ea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rPr>
              <a:t>して</a:t>
            </a:r>
            <a:r>
              <a:rPr kumimoji="1" lang="ja-JP" altLang="en-US" b="1" dirty="0">
                <a:latin typeface="メイリオ" panose="020B0604030504040204" pitchFamily="50" charset="-128"/>
                <a:ea typeface="メイリオ" panose="020B0604030504040204" pitchFamily="50" charset="-128"/>
              </a:rPr>
              <a:t>いく。</a:t>
            </a:r>
            <a:endParaRPr kumimoji="1" lang="en-US" altLang="ja-JP" b="1" dirty="0">
              <a:latin typeface="メイリオ" panose="020B0604030504040204" pitchFamily="50" charset="-128"/>
              <a:ea typeface="メイリオ" panose="020B0604030504040204" pitchFamily="50" charset="-128"/>
            </a:endParaRPr>
          </a:p>
        </p:txBody>
      </p:sp>
      <p:sp>
        <p:nvSpPr>
          <p:cNvPr id="14" name="四角形吹き出し 13"/>
          <p:cNvSpPr/>
          <p:nvPr/>
        </p:nvSpPr>
        <p:spPr>
          <a:xfrm>
            <a:off x="8021782" y="1717964"/>
            <a:ext cx="3768436" cy="2139824"/>
          </a:xfrm>
          <a:prstGeom prst="wedgeRectCallout">
            <a:avLst>
              <a:gd name="adj1" fmla="val -79611"/>
              <a:gd name="adj2" fmla="val 1665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0" y="605307"/>
            <a:ext cx="12192000" cy="107404"/>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6540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42016"/>
            <a:ext cx="7467600"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確認</a:t>
            </a:r>
            <a:r>
              <a:rPr lang="en-US" altLang="ja-JP" sz="4000" b="1" dirty="0" smtClean="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　「いじめ」とは</a:t>
            </a:r>
          </a:p>
        </p:txBody>
      </p:sp>
      <p:sp>
        <p:nvSpPr>
          <p:cNvPr id="6" name="正方形/長方形 5"/>
          <p:cNvSpPr/>
          <p:nvPr/>
        </p:nvSpPr>
        <p:spPr>
          <a:xfrm>
            <a:off x="22971" y="627939"/>
            <a:ext cx="12192000" cy="82294"/>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33"/>
          <p:cNvSpPr>
            <a:spLocks noChangeArrowheads="1"/>
          </p:cNvSpPr>
          <p:nvPr/>
        </p:nvSpPr>
        <p:spPr bwMode="auto">
          <a:xfrm>
            <a:off x="348553" y="832647"/>
            <a:ext cx="11540836" cy="3302237"/>
          </a:xfrm>
          <a:prstGeom prst="roundRect">
            <a:avLst>
              <a:gd name="adj" fmla="val 0"/>
            </a:avLst>
          </a:prstGeom>
          <a:noFill/>
          <a:ln w="9525">
            <a:noFill/>
            <a:round/>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3600" b="1" dirty="0">
                <a:solidFill>
                  <a:srgbClr val="000000"/>
                </a:solidFill>
                <a:latin typeface="メイリオ" panose="020B0604030504040204" pitchFamily="50" charset="-128"/>
                <a:ea typeface="メイリオ" panose="020B0604030504040204" pitchFamily="50" charset="-128"/>
              </a:rPr>
              <a:t>　</a:t>
            </a:r>
            <a:r>
              <a:rPr lang="ja-JP" altLang="en-US" sz="3600" b="1" spc="-150" dirty="0">
                <a:solidFill>
                  <a:srgbClr val="000000"/>
                </a:solidFill>
                <a:latin typeface="メイリオ" panose="020B0604030504040204" pitchFamily="50" charset="-128"/>
                <a:ea typeface="メイリオ" panose="020B0604030504040204" pitchFamily="50" charset="-128"/>
              </a:rPr>
              <a:t>「いじめ」とは、児童等に対して、当該児童等が在籍する学校に在籍している等当該児童等と一定の人的関係にある他の児童等が行う</a:t>
            </a:r>
            <a:r>
              <a:rPr lang="ja-JP" altLang="en-US" sz="3600" b="1" spc="-150" dirty="0">
                <a:solidFill>
                  <a:srgbClr val="FF0000"/>
                </a:solidFill>
                <a:latin typeface="メイリオ" panose="020B0604030504040204" pitchFamily="50" charset="-128"/>
                <a:ea typeface="メイリオ" panose="020B0604030504040204" pitchFamily="50" charset="-128"/>
              </a:rPr>
              <a:t>心理的又は物理的な影響を与える行為</a:t>
            </a:r>
            <a:r>
              <a:rPr lang="ja-JP" altLang="en-US" sz="3600" b="1" spc="-150" dirty="0">
                <a:solidFill>
                  <a:srgbClr val="000000"/>
                </a:solidFill>
                <a:latin typeface="メイリオ" panose="020B0604030504040204" pitchFamily="50" charset="-128"/>
                <a:ea typeface="メイリオ" panose="020B0604030504040204" pitchFamily="50" charset="-128"/>
              </a:rPr>
              <a:t>（インターネットを通じて行われるものを含む。）であって、当該行為の対象となった児童等が</a:t>
            </a:r>
            <a:r>
              <a:rPr lang="ja-JP" altLang="en-US" sz="3600" b="1" spc="-150" dirty="0">
                <a:solidFill>
                  <a:srgbClr val="FF0000"/>
                </a:solidFill>
                <a:latin typeface="メイリオ" panose="020B0604030504040204" pitchFamily="50" charset="-128"/>
                <a:ea typeface="メイリオ" panose="020B0604030504040204" pitchFamily="50" charset="-128"/>
              </a:rPr>
              <a:t>心身の苦痛を感じているもの</a:t>
            </a:r>
            <a:r>
              <a:rPr lang="ja-JP" altLang="en-US" sz="3600" b="1" spc="-150" dirty="0">
                <a:solidFill>
                  <a:srgbClr val="000000"/>
                </a:solidFill>
                <a:latin typeface="メイリオ" panose="020B0604030504040204" pitchFamily="50" charset="-128"/>
                <a:ea typeface="メイリオ" panose="020B0604030504040204" pitchFamily="50" charset="-128"/>
              </a:rPr>
              <a:t>をいう。</a:t>
            </a:r>
          </a:p>
        </p:txBody>
      </p:sp>
      <p:sp>
        <p:nvSpPr>
          <p:cNvPr id="9" name="正方形/長方形 8"/>
          <p:cNvSpPr/>
          <p:nvPr/>
        </p:nvSpPr>
        <p:spPr>
          <a:xfrm>
            <a:off x="5860597" y="3734774"/>
            <a:ext cx="6137439" cy="400110"/>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rPr>
              <a:t>平成</a:t>
            </a:r>
            <a:r>
              <a:rPr lang="en-US" altLang="ja-JP" sz="2000" b="1" dirty="0">
                <a:latin typeface="メイリオ" panose="020B0604030504040204" pitchFamily="50" charset="-128"/>
                <a:ea typeface="メイリオ" panose="020B0604030504040204" pitchFamily="50" charset="-128"/>
              </a:rPr>
              <a:t>25</a:t>
            </a:r>
            <a:r>
              <a:rPr lang="ja-JP" altLang="en-US" sz="2000" b="1" dirty="0">
                <a:latin typeface="メイリオ" panose="020B0604030504040204" pitchFamily="50" charset="-128"/>
                <a:ea typeface="メイリオ" panose="020B0604030504040204" pitchFamily="50" charset="-128"/>
              </a:rPr>
              <a:t>年制定「いじめ防止対策推進法」第２条１項</a:t>
            </a:r>
          </a:p>
        </p:txBody>
      </p:sp>
      <p:sp>
        <p:nvSpPr>
          <p:cNvPr id="10" name="テキスト ボックス 9"/>
          <p:cNvSpPr txBox="1"/>
          <p:nvPr/>
        </p:nvSpPr>
        <p:spPr>
          <a:xfrm>
            <a:off x="651164" y="4506680"/>
            <a:ext cx="10903527" cy="2215991"/>
          </a:xfrm>
          <a:prstGeom prst="rect">
            <a:avLst/>
          </a:prstGeom>
          <a:noFill/>
          <a:ln w="76200">
            <a:solidFill>
              <a:srgbClr val="00B050"/>
            </a:solidFill>
          </a:ln>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　◆　いじめ防止対策推進法案に対する附帯</a:t>
            </a:r>
            <a:r>
              <a:rPr lang="ja-JP" altLang="en-US" sz="2800" b="1" dirty="0" smtClean="0">
                <a:latin typeface="メイリオ" panose="020B0604030504040204" pitchFamily="50" charset="-128"/>
                <a:ea typeface="メイリオ" panose="020B0604030504040204" pitchFamily="50" charset="-128"/>
              </a:rPr>
              <a:t>決議</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平成２５年６月１９日　衆議院文部科学委員会　平成２５年６月２０日　参議院文教科学委員会）</a:t>
            </a:r>
            <a:endParaRPr lang="en-US" altLang="ja-JP" sz="1600" b="1" dirty="0">
              <a:latin typeface="メイリオ" panose="020B0604030504040204" pitchFamily="50" charset="-128"/>
              <a:ea typeface="メイリオ" panose="020B0604030504040204" pitchFamily="50" charset="-128"/>
            </a:endParaRPr>
          </a:p>
          <a:p>
            <a:pPr>
              <a:spcBef>
                <a:spcPts val="1200"/>
              </a:spcBef>
            </a:pPr>
            <a:r>
              <a:rPr lang="ja-JP" altLang="en-US" sz="2400" b="1" dirty="0">
                <a:solidFill>
                  <a:srgbClr val="000000"/>
                </a:solidFill>
                <a:latin typeface="メイリオ" panose="020B0604030504040204" pitchFamily="50" charset="-128"/>
                <a:ea typeface="メイリオ" panose="020B0604030504040204" pitchFamily="50" charset="-128"/>
              </a:rPr>
              <a:t>　</a:t>
            </a:r>
            <a:r>
              <a:rPr lang="ja-JP" altLang="en-US" sz="2400" b="1" dirty="0" smtClean="0">
                <a:solidFill>
                  <a:srgbClr val="000000"/>
                </a:solidFill>
                <a:latin typeface="メイリオ" panose="020B0604030504040204" pitchFamily="50" charset="-128"/>
                <a:ea typeface="メイリオ" panose="020B0604030504040204" pitchFamily="50" charset="-128"/>
              </a:rPr>
              <a:t>いじめ</a:t>
            </a:r>
            <a:r>
              <a:rPr lang="ja-JP" altLang="en-US" sz="2400" b="1" dirty="0">
                <a:solidFill>
                  <a:srgbClr val="000000"/>
                </a:solidFill>
                <a:latin typeface="メイリオ" panose="020B0604030504040204" pitchFamily="50" charset="-128"/>
                <a:ea typeface="メイリオ" panose="020B0604030504040204" pitchFamily="50" charset="-128"/>
              </a:rPr>
              <a:t>には多様な態様があることに鑑み、本法の対象となるいじめに該当するか否かを判断するに当たり、「心身の苦痛を感じているもの」との要件が限定して解釈されることのないよう努めること。</a:t>
            </a:r>
          </a:p>
        </p:txBody>
      </p:sp>
    </p:spTree>
    <p:extLst>
      <p:ext uri="{BB962C8B-B14F-4D97-AF65-F5344CB8AC3E}">
        <p14:creationId xmlns:p14="http://schemas.microsoft.com/office/powerpoint/2010/main" val="59218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45113"/>
            <a:ext cx="7585656"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見守りの具体例</a:t>
            </a:r>
          </a:p>
        </p:txBody>
      </p:sp>
      <p:sp>
        <p:nvSpPr>
          <p:cNvPr id="14" name="テキスト ボックス 13"/>
          <p:cNvSpPr txBox="1"/>
          <p:nvPr/>
        </p:nvSpPr>
        <p:spPr>
          <a:xfrm>
            <a:off x="1652789" y="2493773"/>
            <a:ext cx="8796270" cy="523220"/>
          </a:xfrm>
          <a:prstGeom prst="rect">
            <a:avLst/>
          </a:prstGeom>
          <a:noFill/>
        </p:spPr>
        <p:txBody>
          <a:bodyPr wrap="square" rtlCol="0">
            <a:spAutoFit/>
          </a:bodyPr>
          <a:lstStyle/>
          <a:p>
            <a:r>
              <a:rPr kumimoji="1" lang="ja-JP" altLang="en-US" sz="2800" dirty="0"/>
              <a:t>　</a:t>
            </a:r>
            <a:endParaRPr kumimoji="1" lang="en-US" altLang="ja-JP" sz="2800" dirty="0"/>
          </a:p>
        </p:txBody>
      </p:sp>
      <p:sp>
        <p:nvSpPr>
          <p:cNvPr id="15" name="テキスト ボックス 14"/>
          <p:cNvSpPr txBox="1"/>
          <p:nvPr/>
        </p:nvSpPr>
        <p:spPr>
          <a:xfrm>
            <a:off x="793808" y="4250483"/>
            <a:ext cx="8796270" cy="523220"/>
          </a:xfrm>
          <a:prstGeom prst="rect">
            <a:avLst/>
          </a:prstGeom>
          <a:noFill/>
        </p:spPr>
        <p:txBody>
          <a:bodyPr wrap="square" rtlCol="0">
            <a:spAutoFit/>
          </a:bodyPr>
          <a:lstStyle/>
          <a:p>
            <a:r>
              <a:rPr kumimoji="1" lang="ja-JP" altLang="en-US" sz="2800" dirty="0"/>
              <a:t>　</a:t>
            </a:r>
            <a:endParaRPr kumimoji="1" lang="en-US" altLang="ja-JP" sz="2800" dirty="0"/>
          </a:p>
        </p:txBody>
      </p:sp>
      <p:sp>
        <p:nvSpPr>
          <p:cNvPr id="16" name="テキスト ボックス 15"/>
          <p:cNvSpPr txBox="1"/>
          <p:nvPr/>
        </p:nvSpPr>
        <p:spPr>
          <a:xfrm>
            <a:off x="1652789" y="1860399"/>
            <a:ext cx="8796270" cy="523220"/>
          </a:xfrm>
          <a:prstGeom prst="rect">
            <a:avLst/>
          </a:prstGeom>
          <a:noFill/>
        </p:spPr>
        <p:txBody>
          <a:bodyPr wrap="square" rtlCol="0">
            <a:spAutoFit/>
          </a:bodyPr>
          <a:lstStyle/>
          <a:p>
            <a:r>
              <a:rPr kumimoji="1" lang="ja-JP" altLang="en-US" sz="2800" dirty="0"/>
              <a:t>　</a:t>
            </a:r>
            <a:endParaRPr kumimoji="1" lang="en-US" altLang="ja-JP" sz="2800" dirty="0"/>
          </a:p>
        </p:txBody>
      </p:sp>
      <p:sp>
        <p:nvSpPr>
          <p:cNvPr id="9" name="テキスト ボックス 8"/>
          <p:cNvSpPr txBox="1"/>
          <p:nvPr/>
        </p:nvSpPr>
        <p:spPr>
          <a:xfrm>
            <a:off x="1832902" y="1137388"/>
            <a:ext cx="8796270" cy="3970318"/>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　相談しやすい環境を</a:t>
            </a:r>
            <a:r>
              <a:rPr kumimoji="1" lang="ja-JP" altLang="en-US" sz="3600" b="1" dirty="0" smtClean="0">
                <a:latin typeface="メイリオ" panose="020B0604030504040204" pitchFamily="50" charset="-128"/>
                <a:ea typeface="メイリオ" panose="020B0604030504040204" pitchFamily="50" charset="-128"/>
              </a:rPr>
              <a:t>作る</a:t>
            </a:r>
            <a:endParaRPr kumimoji="1" lang="en-US" altLang="ja-JP" sz="3600" b="1" dirty="0" smtClean="0">
              <a:latin typeface="メイリオ" panose="020B0604030504040204" pitchFamily="50" charset="-128"/>
              <a:ea typeface="メイリオ" panose="020B0604030504040204" pitchFamily="50" charset="-128"/>
            </a:endParaRPr>
          </a:p>
          <a:p>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否定を</a:t>
            </a:r>
            <a:r>
              <a:rPr kumimoji="1" lang="ja-JP" altLang="en-US" sz="3600" b="1" dirty="0" smtClean="0">
                <a:latin typeface="メイリオ" panose="020B0604030504040204" pitchFamily="50" charset="-128"/>
                <a:ea typeface="メイリオ" panose="020B0604030504040204" pitchFamily="50" charset="-128"/>
              </a:rPr>
              <a:t>しない</a:t>
            </a:r>
            <a:endParaRPr kumimoji="1" lang="en-US" altLang="ja-JP" sz="3600" b="1" dirty="0" smtClean="0">
              <a:latin typeface="メイリオ" panose="020B0604030504040204" pitchFamily="50" charset="-128"/>
              <a:ea typeface="メイリオ" panose="020B0604030504040204" pitchFamily="50" charset="-128"/>
            </a:endParaRPr>
          </a:p>
          <a:p>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無理をさせない</a:t>
            </a:r>
            <a:endParaRPr kumimoji="1" lang="en-US" altLang="ja-JP" sz="3600" b="1" dirty="0">
              <a:latin typeface="メイリオ" panose="020B0604030504040204" pitchFamily="50" charset="-128"/>
              <a:ea typeface="メイリオ" panose="020B0604030504040204" pitchFamily="50" charset="-128"/>
            </a:endParaRPr>
          </a:p>
          <a:p>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　勇気付ける言葉掛けをする</a:t>
            </a:r>
            <a:r>
              <a:rPr kumimoji="1" lang="ja-JP" altLang="en-US" sz="3600" b="1" dirty="0" smtClean="0">
                <a:latin typeface="メイリオ" panose="020B0604030504040204" pitchFamily="50" charset="-128"/>
                <a:ea typeface="メイリオ" panose="020B0604030504040204" pitchFamily="50" charset="-128"/>
              </a:rPr>
              <a:t>。</a:t>
            </a:r>
            <a:endParaRPr kumimoji="1" lang="en-US" altLang="ja-JP" sz="36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6065" y="2080353"/>
            <a:ext cx="2356827" cy="2356827"/>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973" y="4986767"/>
            <a:ext cx="1660720" cy="1871233"/>
          </a:xfrm>
          <a:prstGeom prst="rect">
            <a:avLst/>
          </a:prstGeom>
        </p:spPr>
      </p:pic>
      <p:sp>
        <p:nvSpPr>
          <p:cNvPr id="12" name="正方形/長方形 11"/>
          <p:cNvSpPr/>
          <p:nvPr/>
        </p:nvSpPr>
        <p:spPr>
          <a:xfrm>
            <a:off x="0" y="605307"/>
            <a:ext cx="12192000" cy="148143"/>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44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7855"/>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いじめの相談窓口</a:t>
            </a:r>
          </a:p>
        </p:txBody>
      </p:sp>
      <p:sp>
        <p:nvSpPr>
          <p:cNvPr id="5" name="タイトル 1"/>
          <p:cNvSpPr>
            <a:spLocks noGrp="1"/>
          </p:cNvSpPr>
          <p:nvPr>
            <p:ph type="title"/>
          </p:nvPr>
        </p:nvSpPr>
        <p:spPr>
          <a:xfrm>
            <a:off x="3511691" y="1476281"/>
            <a:ext cx="6298712" cy="1116297"/>
          </a:xfrm>
        </p:spPr>
        <p:txBody>
          <a:bodyPr>
            <a:noAutofit/>
          </a:bodyPr>
          <a:lstStyle/>
          <a:p>
            <a:r>
              <a:rPr lang="ja-JP" altLang="en-US" sz="2800" b="1" dirty="0">
                <a:latin typeface="メイリオ" panose="020B0604030504040204" pitchFamily="50" charset="-128"/>
                <a:ea typeface="メイリオ" panose="020B0604030504040204" pitchFamily="50" charset="-128"/>
              </a:rPr>
              <a:t>いじめかも</a:t>
            </a:r>
            <a:r>
              <a:rPr lang="en-US" altLang="ja-JP" sz="2800" b="1" dirty="0">
                <a:latin typeface="メイリオ" panose="020B0604030504040204" pitchFamily="50" charset="-128"/>
                <a:ea typeface="メイリオ" panose="020B0604030504040204" pitchFamily="50" charset="-128"/>
              </a:rPr>
              <a:t>…</a:t>
            </a:r>
            <a:r>
              <a:rPr lang="ja-JP" altLang="en-US" sz="2800" b="1" dirty="0"/>
              <a:t>　　</a:t>
            </a:r>
            <a:r>
              <a:rPr lang="ja-JP" altLang="en-US" sz="2800" b="1" dirty="0">
                <a:latin typeface="メイリオ" panose="020B0604030504040204" pitchFamily="50" charset="-128"/>
                <a:ea typeface="メイリオ" panose="020B0604030504040204" pitchFamily="50" charset="-128"/>
              </a:rPr>
              <a:t>と思ったら</a:t>
            </a:r>
          </a:p>
        </p:txBody>
      </p:sp>
      <p:grpSp>
        <p:nvGrpSpPr>
          <p:cNvPr id="7" name="グループ化 6"/>
          <p:cNvGrpSpPr/>
          <p:nvPr/>
        </p:nvGrpSpPr>
        <p:grpSpPr>
          <a:xfrm>
            <a:off x="7680102" y="2915615"/>
            <a:ext cx="2865186" cy="2393472"/>
            <a:chOff x="5637642" y="403644"/>
            <a:chExt cx="5433968" cy="5281197"/>
          </a:xfrm>
        </p:grpSpPr>
        <p:sp>
          <p:nvSpPr>
            <p:cNvPr id="8" name="タイトル 1"/>
            <p:cNvSpPr txBox="1">
              <a:spLocks/>
            </p:cNvSpPr>
            <p:nvPr/>
          </p:nvSpPr>
          <p:spPr>
            <a:xfrm>
              <a:off x="5637642" y="403644"/>
              <a:ext cx="5320203" cy="1255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000" b="1" dirty="0"/>
            </a:p>
            <a:p>
              <a:r>
                <a:rPr lang="ja-JP" altLang="en-US" sz="2000" b="1" dirty="0">
                  <a:latin typeface="メイリオ" panose="020B0604030504040204" pitchFamily="50" charset="-128"/>
                  <a:ea typeface="メイリオ" panose="020B0604030504040204" pitchFamily="50" charset="-128"/>
                </a:rPr>
                <a:t>　「いじめ」について　</a:t>
              </a:r>
              <a:r>
                <a:rPr lang="en-US" altLang="ja-JP" sz="2000" b="1" dirty="0">
                  <a:latin typeface="メイリオ" panose="020B0604030504040204" pitchFamily="50" charset="-128"/>
                  <a:ea typeface="メイリオ" panose="020B0604030504040204" pitchFamily="50" charset="-128"/>
                </a:rPr>
                <a:t/>
              </a:r>
              <a:br>
                <a:rPr lang="en-US" altLang="ja-JP" sz="20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　　もっと知りたい</a:t>
              </a:r>
              <a:endParaRPr lang="ja-JP" altLang="en-US" sz="2800"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529" y="3845977"/>
              <a:ext cx="4674617" cy="180022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338" y="2071013"/>
              <a:ext cx="1980232" cy="1774964"/>
            </a:xfrm>
            <a:prstGeom prst="rect">
              <a:avLst/>
            </a:prstGeom>
          </p:spPr>
        </p:pic>
        <p:sp>
          <p:nvSpPr>
            <p:cNvPr id="11" name="正方形/長方形 10"/>
            <p:cNvSpPr/>
            <p:nvPr/>
          </p:nvSpPr>
          <p:spPr>
            <a:xfrm>
              <a:off x="5920061" y="460278"/>
              <a:ext cx="5151549" cy="5224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774254" y="2941282"/>
            <a:ext cx="2905849" cy="2323895"/>
            <a:chOff x="785615" y="2258040"/>
            <a:chExt cx="4400195" cy="3723850"/>
          </a:xfrm>
        </p:grpSpPr>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587" y="3008530"/>
              <a:ext cx="3788250" cy="1769245"/>
            </a:xfrm>
            <a:prstGeom prst="rect">
              <a:avLst/>
            </a:prstGeom>
          </p:spPr>
        </p:pic>
        <p:sp>
          <p:nvSpPr>
            <p:cNvPr id="14" name="正方形/長方形 13"/>
            <p:cNvSpPr/>
            <p:nvPr/>
          </p:nvSpPr>
          <p:spPr>
            <a:xfrm>
              <a:off x="785615" y="2258040"/>
              <a:ext cx="4400195" cy="372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7" name="図 16"/>
          <p:cNvPicPr>
            <a:picLocks noChangeAspect="1"/>
          </p:cNvPicPr>
          <p:nvPr/>
        </p:nvPicPr>
        <p:blipFill rotWithShape="1">
          <a:blip r:embed="rId6"/>
          <a:srcRect t="52488"/>
          <a:stretch/>
        </p:blipFill>
        <p:spPr>
          <a:xfrm>
            <a:off x="1955845" y="1304535"/>
            <a:ext cx="765561" cy="1307713"/>
          </a:xfrm>
          <a:prstGeom prst="rect">
            <a:avLst/>
          </a:prstGeom>
        </p:spPr>
      </p:pic>
      <p:sp>
        <p:nvSpPr>
          <p:cNvPr id="18" name="雲形吹き出し 17"/>
          <p:cNvSpPr/>
          <p:nvPr/>
        </p:nvSpPr>
        <p:spPr>
          <a:xfrm>
            <a:off x="3198039" y="1447196"/>
            <a:ext cx="3044919" cy="1249489"/>
          </a:xfrm>
          <a:prstGeom prst="cloudCallout">
            <a:avLst>
              <a:gd name="adj1" fmla="val -58304"/>
              <a:gd name="adj2" fmla="val -233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7"/>
          <a:stretch>
            <a:fillRect/>
          </a:stretch>
        </p:blipFill>
        <p:spPr>
          <a:xfrm>
            <a:off x="8589090" y="1103789"/>
            <a:ext cx="1774111" cy="1774111"/>
          </a:xfrm>
          <a:prstGeom prst="rect">
            <a:avLst/>
          </a:prstGeom>
        </p:spPr>
      </p:pic>
      <p:sp>
        <p:nvSpPr>
          <p:cNvPr id="22" name="テキスト ボックス 21"/>
          <p:cNvSpPr txBox="1"/>
          <p:nvPr/>
        </p:nvSpPr>
        <p:spPr>
          <a:xfrm>
            <a:off x="609599" y="5772834"/>
            <a:ext cx="12330546" cy="646331"/>
          </a:xfrm>
          <a:prstGeom prst="rect">
            <a:avLst/>
          </a:prstGeom>
          <a:noFill/>
        </p:spPr>
        <p:txBody>
          <a:bodyPr wrap="square" rtlCol="0">
            <a:spAutoFit/>
          </a:bodyPr>
          <a:lstStyle/>
          <a:p>
            <a:r>
              <a:rPr kumimoji="1" lang="ja-JP" altLang="en-US" sz="3600" b="1" dirty="0" smtClean="0">
                <a:solidFill>
                  <a:srgbClr val="0070C0"/>
                </a:solidFill>
                <a:latin typeface="メイリオ" panose="020B0604030504040204" pitchFamily="50" charset="-128"/>
                <a:ea typeface="メイリオ" panose="020B0604030504040204" pitchFamily="50" charset="-128"/>
              </a:rPr>
              <a:t>子供</a:t>
            </a:r>
            <a:r>
              <a:rPr kumimoji="1" lang="ja-JP" altLang="en-US" sz="3600" b="1" dirty="0">
                <a:solidFill>
                  <a:srgbClr val="0070C0"/>
                </a:solidFill>
                <a:latin typeface="メイリオ" panose="020B0604030504040204" pitchFamily="50" charset="-128"/>
                <a:ea typeface="メイリオ" panose="020B0604030504040204" pitchFamily="50" charset="-128"/>
              </a:rPr>
              <a:t>のＳＯＳを見逃さず、早期解決を目指しましょう！</a:t>
            </a:r>
          </a:p>
        </p:txBody>
      </p:sp>
      <p:sp>
        <p:nvSpPr>
          <p:cNvPr id="16" name="正方形/長方形 15"/>
          <p:cNvSpPr/>
          <p:nvPr/>
        </p:nvSpPr>
        <p:spPr>
          <a:xfrm>
            <a:off x="1652790" y="2941282"/>
            <a:ext cx="2905849" cy="23238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ｔ</a:t>
            </a:r>
            <a:endParaRPr kumimoji="1" lang="ja-JP" altLang="en-US" dirty="0"/>
          </a:p>
        </p:txBody>
      </p:sp>
      <p:sp>
        <p:nvSpPr>
          <p:cNvPr id="20" name="正方形/長方形 19"/>
          <p:cNvSpPr/>
          <p:nvPr/>
        </p:nvSpPr>
        <p:spPr>
          <a:xfrm>
            <a:off x="1775499" y="3103028"/>
            <a:ext cx="3446196" cy="2031325"/>
          </a:xfrm>
          <a:prstGeom prst="rect">
            <a:avLst/>
          </a:prstGeom>
        </p:spPr>
        <p:txBody>
          <a:bodyPr wrap="square">
            <a:spAutoFit/>
          </a:bodyPr>
          <a:lstStyle/>
          <a:p>
            <a:r>
              <a:rPr lang="ja-JP" altLang="en-US" sz="2000" b="1" dirty="0"/>
              <a:t>○○</a:t>
            </a:r>
            <a:endParaRPr lang="en-US" altLang="ja-JP" sz="2000" b="1" dirty="0"/>
          </a:p>
          <a:p>
            <a:r>
              <a:rPr lang="ja-JP" altLang="en-US" sz="2000" b="1" dirty="0"/>
              <a:t>○○センター</a:t>
            </a:r>
            <a:endParaRPr lang="en-US" altLang="ja-JP" sz="2000" b="1" dirty="0"/>
          </a:p>
          <a:p>
            <a:r>
              <a:rPr lang="ja-JP" altLang="en-US" sz="2000" b="1" dirty="0"/>
              <a:t>○○担当</a:t>
            </a:r>
          </a:p>
          <a:p>
            <a:endParaRPr lang="ja-JP" altLang="en-US" sz="2400" dirty="0"/>
          </a:p>
          <a:p>
            <a:r>
              <a:rPr lang="ja-JP" altLang="en-US" sz="2400" b="1" dirty="0">
                <a:latin typeface="メイリオ" panose="020B0604030504040204" pitchFamily="50" charset="-128"/>
                <a:ea typeface="メイリオ" panose="020B0604030504040204" pitchFamily="50" charset="-128"/>
              </a:rPr>
              <a:t>電話番号</a:t>
            </a:r>
            <a:endParaRPr lang="en-US" altLang="ja-JP" sz="24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sp>
        <p:nvSpPr>
          <p:cNvPr id="21" name="角丸四角形 20"/>
          <p:cNvSpPr/>
          <p:nvPr/>
        </p:nvSpPr>
        <p:spPr>
          <a:xfrm>
            <a:off x="1772060" y="4315283"/>
            <a:ext cx="2641996" cy="84649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p:cNvSpPr/>
          <p:nvPr/>
        </p:nvSpPr>
        <p:spPr>
          <a:xfrm>
            <a:off x="2763373" y="2682180"/>
            <a:ext cx="2779737" cy="696277"/>
          </a:xfrm>
          <a:prstGeom prst="wedgeRoundRectCallout">
            <a:avLst>
              <a:gd name="adj1" fmla="val -36527"/>
              <a:gd name="adj2" fmla="val 6563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0000"/>
                </a:solidFill>
              </a:rPr>
              <a:t>地域のいじめ相談窓口の名称や番号を示す。</a:t>
            </a:r>
          </a:p>
        </p:txBody>
      </p:sp>
      <p:sp>
        <p:nvSpPr>
          <p:cNvPr id="23" name="正方形/長方形 22"/>
          <p:cNvSpPr/>
          <p:nvPr/>
        </p:nvSpPr>
        <p:spPr>
          <a:xfrm>
            <a:off x="0" y="605307"/>
            <a:ext cx="12192000" cy="14860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2239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639699" y="966677"/>
            <a:ext cx="1351410" cy="1355133"/>
          </a:xfrm>
          <a:prstGeom prst="rect">
            <a:avLst/>
          </a:prstGeom>
        </p:spPr>
      </p:pic>
      <p:sp>
        <p:nvSpPr>
          <p:cNvPr id="4" name="タイトル 1"/>
          <p:cNvSpPr txBox="1">
            <a:spLocks/>
          </p:cNvSpPr>
          <p:nvPr/>
        </p:nvSpPr>
        <p:spPr>
          <a:xfrm>
            <a:off x="67305" y="0"/>
            <a:ext cx="6915385"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確認</a:t>
            </a: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いじめ」とは</a:t>
            </a:r>
          </a:p>
        </p:txBody>
      </p:sp>
      <p:sp>
        <p:nvSpPr>
          <p:cNvPr id="10" name="コンテンツ プレースホルダー 2"/>
          <p:cNvSpPr>
            <a:spLocks noGrp="1"/>
          </p:cNvSpPr>
          <p:nvPr>
            <p:ph idx="1"/>
          </p:nvPr>
        </p:nvSpPr>
        <p:spPr>
          <a:xfrm>
            <a:off x="1295399" y="1429901"/>
            <a:ext cx="9786257" cy="4151215"/>
          </a:xfrm>
        </p:spPr>
        <p:txBody>
          <a:bodyPr>
            <a:normAutofit/>
          </a:bodyPr>
          <a:lstStyle/>
          <a:p>
            <a:pPr marL="0" indent="0">
              <a:buNone/>
            </a:pPr>
            <a:endParaRPr lang="en-US" altLang="ja-JP" sz="3600" b="1" dirty="0"/>
          </a:p>
          <a:p>
            <a:pPr>
              <a:buFont typeface="Wingdings" panose="05000000000000000000" pitchFamily="2" charset="2"/>
              <a:buChar char="l"/>
            </a:pPr>
            <a:r>
              <a:rPr lang="ja-JP" altLang="en-US" sz="4000" b="1" dirty="0">
                <a:latin typeface="メイリオ" panose="020B0604030504040204" pitchFamily="50" charset="-128"/>
                <a:ea typeface="メイリオ" panose="020B0604030504040204" pitchFamily="50" charset="-128"/>
              </a:rPr>
              <a:t>心身の苦痛を感じている＝「いじめ」</a:t>
            </a:r>
            <a:endParaRPr lang="en-US" altLang="ja-JP" sz="4000" b="1" dirty="0">
              <a:latin typeface="メイリオ" panose="020B0604030504040204" pitchFamily="50" charset="-128"/>
              <a:ea typeface="メイリオ" panose="020B0604030504040204" pitchFamily="50" charset="-128"/>
            </a:endParaRPr>
          </a:p>
          <a:p>
            <a:pPr marL="0" indent="0">
              <a:buNone/>
            </a:pPr>
            <a:endParaRPr lang="en-US" altLang="ja-JP" sz="4000" b="1"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lang="ja-JP" altLang="en-US" sz="4000" b="1" dirty="0">
                <a:latin typeface="メイリオ" panose="020B0604030504040204" pitchFamily="50" charset="-128"/>
                <a:ea typeface="メイリオ" panose="020B0604030504040204" pitchFamily="50" charset="-128"/>
              </a:rPr>
              <a:t>どの学校　どの子供にも　起こり得る</a:t>
            </a:r>
            <a:endParaRPr lang="en-US" altLang="ja-JP" sz="4000" b="1" dirty="0">
              <a:latin typeface="メイリオ" panose="020B0604030504040204" pitchFamily="50" charset="-128"/>
              <a:ea typeface="メイリオ" panose="020B0604030504040204" pitchFamily="50" charset="-128"/>
            </a:endParaRPr>
          </a:p>
          <a:p>
            <a:pPr marL="0" indent="0">
              <a:buNone/>
            </a:pPr>
            <a:endParaRPr lang="ja-JP" altLang="en-US" sz="4000" b="1" dirty="0"/>
          </a:p>
        </p:txBody>
      </p:sp>
      <p:sp>
        <p:nvSpPr>
          <p:cNvPr id="11" name="角丸四角形 10"/>
          <p:cNvSpPr/>
          <p:nvPr/>
        </p:nvSpPr>
        <p:spPr>
          <a:xfrm>
            <a:off x="1595745" y="4705502"/>
            <a:ext cx="9185563" cy="1338838"/>
          </a:xfrm>
          <a:prstGeom prst="round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bg1"/>
                </a:solidFill>
                <a:latin typeface="メイリオ" panose="020B0604030504040204" pitchFamily="50" charset="-128"/>
                <a:ea typeface="メイリオ" panose="020B0604030504040204" pitchFamily="50" charset="-128"/>
              </a:rPr>
              <a:t>「被害の子供の心情の側に立つ」</a:t>
            </a:r>
          </a:p>
        </p:txBody>
      </p:sp>
      <p:sp>
        <p:nvSpPr>
          <p:cNvPr id="7" name="正方形/長方形 6"/>
          <p:cNvSpPr/>
          <p:nvPr/>
        </p:nvSpPr>
        <p:spPr>
          <a:xfrm>
            <a:off x="0" y="605307"/>
            <a:ext cx="12192000" cy="10303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4256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305" y="0"/>
            <a:ext cx="6915385"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確認</a:t>
            </a: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いじめ」とは</a:t>
            </a:r>
          </a:p>
        </p:txBody>
      </p:sp>
      <p:grpSp>
        <p:nvGrpSpPr>
          <p:cNvPr id="8" name="グループ化 7"/>
          <p:cNvGrpSpPr/>
          <p:nvPr/>
        </p:nvGrpSpPr>
        <p:grpSpPr>
          <a:xfrm>
            <a:off x="2219901" y="3306368"/>
            <a:ext cx="1673376" cy="3296328"/>
            <a:chOff x="3198045" y="3634061"/>
            <a:chExt cx="1579507" cy="1969788"/>
          </a:xfrm>
        </p:grpSpPr>
        <p:grpSp>
          <p:nvGrpSpPr>
            <p:cNvPr id="9" name="グループ化 8"/>
            <p:cNvGrpSpPr/>
            <p:nvPr/>
          </p:nvGrpSpPr>
          <p:grpSpPr>
            <a:xfrm>
              <a:off x="3198045" y="3634061"/>
              <a:ext cx="1579507" cy="1969788"/>
              <a:chOff x="1809469" y="3515277"/>
              <a:chExt cx="1579507" cy="1969788"/>
            </a:xfrm>
          </p:grpSpPr>
          <p:sp>
            <p:nvSpPr>
              <p:cNvPr id="13" name="フローチャート: 抜出し 12"/>
              <p:cNvSpPr/>
              <p:nvPr/>
            </p:nvSpPr>
            <p:spPr>
              <a:xfrm>
                <a:off x="1922768" y="3827193"/>
                <a:ext cx="1293876" cy="1657872"/>
              </a:xfrm>
              <a:prstGeom prst="flowChartExtra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1809469" y="3515277"/>
                <a:ext cx="1579507" cy="955867"/>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3425090" y="3805011"/>
              <a:ext cx="1108685" cy="717281"/>
            </a:xfrm>
            <a:prstGeom prst="rect">
              <a:avLst/>
            </a:prstGeom>
            <a:noFill/>
            <a:ln>
              <a:noFill/>
            </a:ln>
          </p:spPr>
          <p:txBody>
            <a:bodyPr wrap="square" rtlCol="0">
              <a:spAutoFit/>
            </a:bodyPr>
            <a:lstStyle/>
            <a:p>
              <a:pPr algn="ctr"/>
              <a:r>
                <a:rPr kumimoji="1" lang="ja-JP" altLang="en-US" sz="3600" dirty="0" smtClean="0">
                  <a:latin typeface="ＭＳ ゴシック" panose="020B0609070205080204" pitchFamily="49" charset="-128"/>
                  <a:ea typeface="ＭＳ ゴシック" panose="020B0609070205080204" pitchFamily="49" charset="-128"/>
                </a:rPr>
                <a:t>子供</a:t>
              </a:r>
              <a:endParaRPr kumimoji="1" lang="en-US" altLang="ja-JP" sz="3600" dirty="0" smtClean="0">
                <a:latin typeface="ＭＳ ゴシック" panose="020B0609070205080204" pitchFamily="49" charset="-128"/>
                <a:ea typeface="ＭＳ ゴシック" panose="020B0609070205080204" pitchFamily="49" charset="-128"/>
              </a:endParaRPr>
            </a:p>
            <a:p>
              <a:pPr algn="ctr"/>
              <a:r>
                <a:rPr kumimoji="1" lang="ja-JP" altLang="en-US" sz="3600" dirty="0" smtClean="0">
                  <a:latin typeface="ＭＳ ゴシック" panose="020B0609070205080204" pitchFamily="49" charset="-128"/>
                  <a:ea typeface="ＭＳ ゴシック" panose="020B0609070205080204" pitchFamily="49" charset="-128"/>
                </a:rPr>
                <a:t>Ａ</a:t>
              </a:r>
              <a:endParaRPr kumimoji="1" lang="ja-JP" altLang="en-US" sz="3600" dirty="0">
                <a:latin typeface="ＭＳ ゴシック" panose="020B0609070205080204" pitchFamily="49" charset="-128"/>
                <a:ea typeface="ＭＳ ゴシック" panose="020B0609070205080204" pitchFamily="49" charset="-128"/>
              </a:endParaRPr>
            </a:p>
          </p:txBody>
        </p:sp>
      </p:grpSp>
      <p:grpSp>
        <p:nvGrpSpPr>
          <p:cNvPr id="15" name="グループ化 14"/>
          <p:cNvGrpSpPr/>
          <p:nvPr/>
        </p:nvGrpSpPr>
        <p:grpSpPr>
          <a:xfrm>
            <a:off x="8376023" y="3262618"/>
            <a:ext cx="1646787" cy="3381640"/>
            <a:chOff x="3209433" y="3657320"/>
            <a:chExt cx="1554410" cy="2004003"/>
          </a:xfrm>
          <a:solidFill>
            <a:schemeClr val="accent3">
              <a:lumMod val="20000"/>
              <a:lumOff val="80000"/>
            </a:schemeClr>
          </a:solidFill>
        </p:grpSpPr>
        <p:grpSp>
          <p:nvGrpSpPr>
            <p:cNvPr id="16" name="グループ化 15"/>
            <p:cNvGrpSpPr/>
            <p:nvPr/>
          </p:nvGrpSpPr>
          <p:grpSpPr>
            <a:xfrm>
              <a:off x="3209433" y="3657320"/>
              <a:ext cx="1554410" cy="2004003"/>
              <a:chOff x="1820857" y="3538536"/>
              <a:chExt cx="1554410" cy="2004003"/>
            </a:xfrm>
            <a:grpFill/>
          </p:grpSpPr>
          <p:sp>
            <p:nvSpPr>
              <p:cNvPr id="18" name="フローチャート: 抜出し 17"/>
              <p:cNvSpPr/>
              <p:nvPr/>
            </p:nvSpPr>
            <p:spPr>
              <a:xfrm>
                <a:off x="1976767" y="3827194"/>
                <a:ext cx="1293876" cy="1715345"/>
              </a:xfrm>
              <a:prstGeom prst="flowChartExtra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820857" y="3538536"/>
                <a:ext cx="1554410" cy="955867"/>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3326111" y="3912511"/>
              <a:ext cx="1293875" cy="419502"/>
            </a:xfrm>
            <a:prstGeom prst="rect">
              <a:avLst/>
            </a:prstGeom>
            <a:grpFill/>
          </p:spPr>
          <p:txBody>
            <a:bodyPr wrap="square" rtlCol="0">
              <a:spAutoFit/>
            </a:bodyPr>
            <a:lstStyle/>
            <a:p>
              <a:pPr algn="ctr"/>
              <a:r>
                <a:rPr kumimoji="1" lang="ja-JP" altLang="en-US" sz="4000" dirty="0">
                  <a:latin typeface="ＭＳ ゴシック" panose="020B0609070205080204" pitchFamily="49" charset="-128"/>
                  <a:ea typeface="ＭＳ ゴシック" panose="020B0609070205080204" pitchFamily="49" charset="-128"/>
                </a:rPr>
                <a:t>友達</a:t>
              </a:r>
              <a:endParaRPr kumimoji="1" lang="en-US" altLang="ja-JP" sz="4000" dirty="0" smtClean="0">
                <a:latin typeface="ＭＳ ゴシック" panose="020B0609070205080204" pitchFamily="49" charset="-128"/>
                <a:ea typeface="ＭＳ ゴシック" panose="020B0609070205080204" pitchFamily="49" charset="-128"/>
              </a:endParaRPr>
            </a:p>
          </p:txBody>
        </p:sp>
      </p:grpSp>
      <p:grpSp>
        <p:nvGrpSpPr>
          <p:cNvPr id="31" name="グループ化 30"/>
          <p:cNvGrpSpPr/>
          <p:nvPr/>
        </p:nvGrpSpPr>
        <p:grpSpPr>
          <a:xfrm>
            <a:off x="3847561" y="1106885"/>
            <a:ext cx="2260814" cy="4482149"/>
            <a:chOff x="3882080" y="1073152"/>
            <a:chExt cx="2087426" cy="4482149"/>
          </a:xfrm>
        </p:grpSpPr>
        <p:sp>
          <p:nvSpPr>
            <p:cNvPr id="20" name="雲形吹き出し 19"/>
            <p:cNvSpPr/>
            <p:nvPr/>
          </p:nvSpPr>
          <p:spPr>
            <a:xfrm rot="5191428" flipH="1">
              <a:off x="2684718" y="2270514"/>
              <a:ext cx="4482149" cy="2087426"/>
            </a:xfrm>
            <a:prstGeom prst="cloudCallout">
              <a:avLst>
                <a:gd name="adj1" fmla="val -2934"/>
                <a:gd name="adj2" fmla="val 71794"/>
              </a:avLst>
            </a:prstGeom>
            <a:noFill/>
            <a:ln w="571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4557058" y="1580467"/>
              <a:ext cx="1193524" cy="3956486"/>
            </a:xfrm>
            <a:prstGeom prst="rect">
              <a:avLst/>
            </a:prstGeom>
            <a:noFill/>
            <a:ln w="57150">
              <a:noFill/>
            </a:ln>
          </p:spPr>
          <p:txBody>
            <a:bodyPr vert="eaVert" wrap="square" rtlCol="0">
              <a:spAutoFit/>
            </a:bodyPr>
            <a:lstStyle/>
            <a:p>
              <a:r>
                <a:rPr kumimoji="1" lang="ja-JP" altLang="en-US" sz="3600" dirty="0" smtClean="0">
                  <a:latin typeface="ＭＳ Ｐゴシック" panose="020B0600070205080204" pitchFamily="50" charset="-128"/>
                  <a:ea typeface="ＭＳ Ｐゴシック" panose="020B0600070205080204" pitchFamily="50" charset="-128"/>
                </a:rPr>
                <a:t>なんで急に</a:t>
              </a:r>
              <a:endParaRPr kumimoji="1" lang="en-US" altLang="ja-JP" sz="3600" dirty="0" smtClean="0">
                <a:latin typeface="ＭＳ Ｐゴシック" panose="020B0600070205080204" pitchFamily="50" charset="-128"/>
                <a:ea typeface="ＭＳ Ｐゴシック" panose="020B0600070205080204" pitchFamily="50" charset="-128"/>
              </a:endParaRPr>
            </a:p>
            <a:p>
              <a:r>
                <a:rPr kumimoji="1" lang="ja-JP" altLang="en-US" sz="3600" dirty="0" smtClean="0">
                  <a:latin typeface="ＭＳ Ｐゴシック" panose="020B0600070205080204" pitchFamily="50" charset="-128"/>
                  <a:ea typeface="ＭＳ Ｐゴシック" panose="020B0600070205080204" pitchFamily="50" charset="-128"/>
                </a:rPr>
                <a:t>押されたんだろう。</a:t>
              </a:r>
              <a:endParaRPr kumimoji="1" lang="ja-JP" altLang="en-US" sz="3600" dirty="0">
                <a:latin typeface="ＭＳ Ｐゴシック" panose="020B0600070205080204" pitchFamily="50" charset="-128"/>
                <a:ea typeface="ＭＳ Ｐゴシック" panose="020B0600070205080204" pitchFamily="50" charset="-128"/>
              </a:endParaRPr>
            </a:p>
          </p:txBody>
        </p:sp>
      </p:grpSp>
      <p:grpSp>
        <p:nvGrpSpPr>
          <p:cNvPr id="32" name="グループ化 31"/>
          <p:cNvGrpSpPr/>
          <p:nvPr/>
        </p:nvGrpSpPr>
        <p:grpSpPr>
          <a:xfrm>
            <a:off x="203416" y="1050264"/>
            <a:ext cx="2087426" cy="4610668"/>
            <a:chOff x="203416" y="1050264"/>
            <a:chExt cx="2087426" cy="4610668"/>
          </a:xfrm>
          <a:noFill/>
        </p:grpSpPr>
        <p:sp>
          <p:nvSpPr>
            <p:cNvPr id="5" name="雲形吹き出し 4"/>
            <p:cNvSpPr/>
            <p:nvPr/>
          </p:nvSpPr>
          <p:spPr>
            <a:xfrm rot="16408572">
              <a:off x="-1058205" y="2311885"/>
              <a:ext cx="4610668" cy="2087426"/>
            </a:xfrm>
            <a:prstGeom prst="cloudCallout">
              <a:avLst>
                <a:gd name="adj1" fmla="val -2934"/>
                <a:gd name="adj2" fmla="val 71794"/>
              </a:avLst>
            </a:prstGeom>
            <a:grpFill/>
            <a:ln w="571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479120" y="2245612"/>
              <a:ext cx="1415772" cy="2693662"/>
            </a:xfrm>
            <a:prstGeom prst="rect">
              <a:avLst/>
            </a:prstGeom>
            <a:grpFill/>
            <a:ln w="57150">
              <a:noFill/>
            </a:ln>
          </p:spPr>
          <p:txBody>
            <a:bodyPr vert="eaVert" wrap="square" rtlCol="0">
              <a:spAutoFit/>
            </a:bodyPr>
            <a:lstStyle/>
            <a:p>
              <a:r>
                <a:rPr kumimoji="1" lang="ja-JP" altLang="en-US" sz="4000" b="1" dirty="0" smtClean="0">
                  <a:latin typeface="ＭＳ Ｐゴシック" panose="020B0600070205080204" pitchFamily="50" charset="-128"/>
                  <a:ea typeface="ＭＳ Ｐゴシック" panose="020B0600070205080204" pitchFamily="50" charset="-128"/>
                </a:rPr>
                <a:t>いたいな。</a:t>
              </a:r>
              <a:endParaRPr kumimoji="1" lang="en-US" altLang="ja-JP" sz="4000" b="1" dirty="0" smtClean="0">
                <a:latin typeface="ＭＳ Ｐゴシック" panose="020B0600070205080204" pitchFamily="50" charset="-128"/>
                <a:ea typeface="ＭＳ Ｐゴシック" panose="020B0600070205080204" pitchFamily="50" charset="-128"/>
              </a:endParaRPr>
            </a:p>
            <a:p>
              <a:r>
                <a:rPr kumimoji="1" lang="ja-JP" altLang="en-US" sz="4000" b="1" dirty="0" smtClean="0">
                  <a:latin typeface="ＭＳ Ｐゴシック" panose="020B0600070205080204" pitchFamily="50" charset="-128"/>
                  <a:ea typeface="ＭＳ Ｐゴシック" panose="020B0600070205080204" pitchFamily="50" charset="-128"/>
                </a:rPr>
                <a:t>つらい</a:t>
              </a:r>
              <a:r>
                <a:rPr kumimoji="1" lang="ja-JP" altLang="en-US" sz="4000" b="1" dirty="0">
                  <a:latin typeface="ＭＳ Ｐゴシック" panose="020B0600070205080204" pitchFamily="50" charset="-128"/>
                  <a:ea typeface="ＭＳ Ｐゴシック" panose="020B0600070205080204" pitchFamily="50" charset="-128"/>
                </a:rPr>
                <a:t>な</a:t>
              </a:r>
              <a:r>
                <a:rPr kumimoji="1" lang="ja-JP" altLang="en-US" sz="4000" b="1" dirty="0" smtClean="0">
                  <a:latin typeface="ＭＳ Ｐゴシック" panose="020B0600070205080204" pitchFamily="50" charset="-128"/>
                  <a:ea typeface="ＭＳ Ｐゴシック" panose="020B0600070205080204" pitchFamily="50" charset="-128"/>
                </a:rPr>
                <a:t>。</a:t>
              </a:r>
              <a:endParaRPr kumimoji="1" lang="ja-JP" altLang="en-US" sz="4000" b="1" dirty="0">
                <a:latin typeface="ＭＳ Ｐゴシック" panose="020B0600070205080204" pitchFamily="50" charset="-128"/>
                <a:ea typeface="ＭＳ Ｐゴシック" panose="020B0600070205080204" pitchFamily="50" charset="-128"/>
              </a:endParaRPr>
            </a:p>
          </p:txBody>
        </p:sp>
      </p:grpSp>
      <p:grpSp>
        <p:nvGrpSpPr>
          <p:cNvPr id="46" name="グループ化 45"/>
          <p:cNvGrpSpPr/>
          <p:nvPr/>
        </p:nvGrpSpPr>
        <p:grpSpPr>
          <a:xfrm>
            <a:off x="8376023" y="3262621"/>
            <a:ext cx="1646787" cy="3381640"/>
            <a:chOff x="3209433" y="3657320"/>
            <a:chExt cx="1554410" cy="2004003"/>
          </a:xfrm>
          <a:solidFill>
            <a:schemeClr val="accent3">
              <a:lumMod val="20000"/>
              <a:lumOff val="80000"/>
            </a:schemeClr>
          </a:solidFill>
        </p:grpSpPr>
        <p:grpSp>
          <p:nvGrpSpPr>
            <p:cNvPr id="47" name="グループ化 46"/>
            <p:cNvGrpSpPr/>
            <p:nvPr/>
          </p:nvGrpSpPr>
          <p:grpSpPr>
            <a:xfrm>
              <a:off x="3209433" y="3657320"/>
              <a:ext cx="1554410" cy="2004003"/>
              <a:chOff x="1820857" y="3538536"/>
              <a:chExt cx="1554410" cy="2004003"/>
            </a:xfrm>
            <a:grpFill/>
          </p:grpSpPr>
          <p:sp>
            <p:nvSpPr>
              <p:cNvPr id="49" name="フローチャート: 抜出し 48"/>
              <p:cNvSpPr/>
              <p:nvPr/>
            </p:nvSpPr>
            <p:spPr>
              <a:xfrm>
                <a:off x="1976767" y="3827194"/>
                <a:ext cx="1293876" cy="1715345"/>
              </a:xfrm>
              <a:prstGeom prst="flowChartExtract">
                <a:avLst/>
              </a:prstGeom>
              <a:solidFill>
                <a:srgbClr val="FEDA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p:cNvSpPr/>
              <p:nvPr/>
            </p:nvSpPr>
            <p:spPr>
              <a:xfrm>
                <a:off x="1820857" y="3538536"/>
                <a:ext cx="1554410" cy="955867"/>
              </a:xfrm>
              <a:prstGeom prst="ellipse">
                <a:avLst/>
              </a:prstGeom>
              <a:solidFill>
                <a:srgbClr val="FEDA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47"/>
            <p:cNvSpPr txBox="1"/>
            <p:nvPr/>
          </p:nvSpPr>
          <p:spPr>
            <a:xfrm>
              <a:off x="3326111" y="3912511"/>
              <a:ext cx="1293875" cy="419502"/>
            </a:xfrm>
            <a:prstGeom prst="rect">
              <a:avLst/>
            </a:prstGeom>
            <a:noFill/>
            <a:ln>
              <a:noFill/>
            </a:ln>
          </p:spPr>
          <p:txBody>
            <a:bodyPr wrap="square" rtlCol="0">
              <a:spAutoFit/>
            </a:bodyPr>
            <a:lstStyle/>
            <a:p>
              <a:pPr algn="ctr"/>
              <a:r>
                <a:rPr kumimoji="1" lang="ja-JP" altLang="en-US" sz="4000" dirty="0">
                  <a:latin typeface="ＭＳ ゴシック" panose="020B0609070205080204" pitchFamily="49" charset="-128"/>
                  <a:ea typeface="ＭＳ ゴシック" panose="020B0609070205080204" pitchFamily="49" charset="-128"/>
                </a:rPr>
                <a:t>友達</a:t>
              </a:r>
              <a:endParaRPr kumimoji="1" lang="en-US" altLang="ja-JP" sz="4000" dirty="0" smtClean="0">
                <a:latin typeface="ＭＳ ゴシック" panose="020B0609070205080204" pitchFamily="49" charset="-128"/>
                <a:ea typeface="ＭＳ ゴシック" panose="020B0609070205080204" pitchFamily="49" charset="-128"/>
              </a:endParaRPr>
            </a:p>
          </p:txBody>
        </p:sp>
      </p:grpSp>
      <p:grpSp>
        <p:nvGrpSpPr>
          <p:cNvPr id="33" name="グループ化 32"/>
          <p:cNvGrpSpPr/>
          <p:nvPr/>
        </p:nvGrpSpPr>
        <p:grpSpPr>
          <a:xfrm>
            <a:off x="10146421" y="998702"/>
            <a:ext cx="2051899" cy="4842932"/>
            <a:chOff x="3881928" y="1068542"/>
            <a:chExt cx="2251748" cy="4482149"/>
          </a:xfrm>
          <a:noFill/>
        </p:grpSpPr>
        <p:sp>
          <p:nvSpPr>
            <p:cNvPr id="36" name="雲形吹き出し 35"/>
            <p:cNvSpPr/>
            <p:nvPr/>
          </p:nvSpPr>
          <p:spPr>
            <a:xfrm rot="5191428" flipH="1">
              <a:off x="2766727" y="2183743"/>
              <a:ext cx="4482149" cy="2251748"/>
            </a:xfrm>
            <a:prstGeom prst="cloudCallout">
              <a:avLst>
                <a:gd name="adj1" fmla="val -2934"/>
                <a:gd name="adj2" fmla="val 71794"/>
              </a:avLst>
            </a:prstGeom>
            <a:grp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テキスト ボックス 34"/>
            <p:cNvSpPr txBox="1"/>
            <p:nvPr/>
          </p:nvSpPr>
          <p:spPr>
            <a:xfrm>
              <a:off x="4682491" y="1638187"/>
              <a:ext cx="1292662" cy="3577256"/>
            </a:xfrm>
            <a:prstGeom prst="rect">
              <a:avLst/>
            </a:prstGeom>
            <a:grpFill/>
            <a:ln w="57150">
              <a:noFill/>
            </a:ln>
          </p:spPr>
          <p:txBody>
            <a:bodyPr vert="eaVert"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一緒</a:t>
              </a:r>
              <a:r>
                <a:rPr kumimoji="1" lang="ja-JP" altLang="en-US" sz="3600" dirty="0" smtClean="0">
                  <a:latin typeface="ＭＳ Ｐゴシック" panose="020B0600070205080204" pitchFamily="50" charset="-128"/>
                  <a:ea typeface="ＭＳ Ｐゴシック" panose="020B0600070205080204" pitchFamily="50" charset="-128"/>
                </a:rPr>
                <a:t>にふざけるの</a:t>
              </a:r>
              <a:endParaRPr kumimoji="1" lang="en-US" altLang="ja-JP" sz="3600" dirty="0" smtClean="0">
                <a:latin typeface="ＭＳ Ｐゴシック" panose="020B0600070205080204" pitchFamily="50" charset="-128"/>
                <a:ea typeface="ＭＳ Ｐゴシック" panose="020B0600070205080204" pitchFamily="50" charset="-128"/>
              </a:endParaRPr>
            </a:p>
            <a:p>
              <a:r>
                <a:rPr kumimoji="1" lang="ja-JP" altLang="en-US" sz="3600" dirty="0" smtClean="0">
                  <a:latin typeface="ＭＳ Ｐゴシック" panose="020B0600070205080204" pitchFamily="50" charset="-128"/>
                  <a:ea typeface="ＭＳ Ｐゴシック" panose="020B0600070205080204" pitchFamily="50" charset="-128"/>
                </a:rPr>
                <a:t>楽しいな。</a:t>
              </a:r>
              <a:endParaRPr kumimoji="1" lang="ja-JP" altLang="en-US" sz="3600" dirty="0">
                <a:latin typeface="ＭＳ Ｐゴシック" panose="020B0600070205080204" pitchFamily="50" charset="-128"/>
                <a:ea typeface="ＭＳ Ｐゴシック" panose="020B0600070205080204" pitchFamily="50" charset="-128"/>
              </a:endParaRPr>
            </a:p>
          </p:txBody>
        </p:sp>
      </p:grpSp>
      <p:grpSp>
        <p:nvGrpSpPr>
          <p:cNvPr id="39" name="グループ化 38"/>
          <p:cNvGrpSpPr/>
          <p:nvPr/>
        </p:nvGrpSpPr>
        <p:grpSpPr>
          <a:xfrm>
            <a:off x="6371723" y="1105684"/>
            <a:ext cx="2087426" cy="4610668"/>
            <a:chOff x="314256" y="1050264"/>
            <a:chExt cx="2087426" cy="4610668"/>
          </a:xfrm>
          <a:noFill/>
        </p:grpSpPr>
        <p:sp>
          <p:nvSpPr>
            <p:cNvPr id="42" name="雲形吹き出し 41"/>
            <p:cNvSpPr/>
            <p:nvPr/>
          </p:nvSpPr>
          <p:spPr>
            <a:xfrm rot="16408572">
              <a:off x="-947365" y="2311885"/>
              <a:ext cx="4610668" cy="2087426"/>
            </a:xfrm>
            <a:prstGeom prst="cloudCallout">
              <a:avLst>
                <a:gd name="adj1" fmla="val -2934"/>
                <a:gd name="adj2" fmla="val 71794"/>
              </a:avLst>
            </a:prstGeom>
            <a:grp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909901" y="1564782"/>
              <a:ext cx="738664" cy="3956487"/>
            </a:xfrm>
            <a:prstGeom prst="rect">
              <a:avLst/>
            </a:prstGeom>
            <a:grpFill/>
            <a:ln w="57150">
              <a:noFill/>
            </a:ln>
          </p:spPr>
          <p:txBody>
            <a:bodyPr vert="eaVert" wrap="square" rtlCol="0">
              <a:spAutoFit/>
            </a:bodyPr>
            <a:lstStyle/>
            <a:p>
              <a:r>
                <a:rPr kumimoji="1" lang="ja-JP" altLang="en-US" sz="3600" dirty="0" smtClean="0">
                  <a:latin typeface="ＭＳ Ｐゴシック" panose="020B0600070205080204" pitchFamily="50" charset="-128"/>
                  <a:ea typeface="ＭＳ Ｐゴシック" panose="020B0600070205080204" pitchFamily="50" charset="-128"/>
                </a:rPr>
                <a:t>Ａと遊びたいな。</a:t>
              </a:r>
              <a:endParaRPr kumimoji="1" lang="en-US" altLang="ja-JP" sz="3600" dirty="0" smtClean="0">
                <a:latin typeface="ＭＳ Ｐゴシック" panose="020B0600070205080204" pitchFamily="50" charset="-128"/>
                <a:ea typeface="ＭＳ Ｐゴシック" panose="020B0600070205080204" pitchFamily="50" charset="-128"/>
              </a:endParaRPr>
            </a:p>
          </p:txBody>
        </p:sp>
      </p:grpSp>
      <p:sp>
        <p:nvSpPr>
          <p:cNvPr id="45" name="正方形/長方形 44"/>
          <p:cNvSpPr/>
          <p:nvPr/>
        </p:nvSpPr>
        <p:spPr>
          <a:xfrm>
            <a:off x="0" y="605307"/>
            <a:ext cx="12192000" cy="10303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64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8000" decel="52000" fill="hold" nodeType="clickEffect">
                                  <p:stCondLst>
                                    <p:cond delay="0"/>
                                  </p:stCondLst>
                                  <p:childTnLst>
                                    <p:animMotion origin="layout" path="M 2.70833E-6 -2.22222E-6 L -0.40313 -0.00694 " pathEditMode="relative" rAng="0" ptsTypes="AA">
                                      <p:cBhvr>
                                        <p:cTn id="6" dur="1000" fill="hold"/>
                                        <p:tgtEl>
                                          <p:spTgt spid="15"/>
                                        </p:tgtEl>
                                        <p:attrNameLst>
                                          <p:attrName>ppt_x</p:attrName>
                                          <p:attrName>ppt_y</p:attrName>
                                        </p:attrNameLst>
                                      </p:cBhvr>
                                      <p:rCtr x="-20156" y="-347"/>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639699" y="966677"/>
            <a:ext cx="1351410" cy="1355133"/>
          </a:xfrm>
          <a:prstGeom prst="rect">
            <a:avLst/>
          </a:prstGeom>
        </p:spPr>
      </p:pic>
      <p:sp>
        <p:nvSpPr>
          <p:cNvPr id="4" name="タイトル 1"/>
          <p:cNvSpPr txBox="1">
            <a:spLocks/>
          </p:cNvSpPr>
          <p:nvPr/>
        </p:nvSpPr>
        <p:spPr>
          <a:xfrm>
            <a:off x="67305" y="0"/>
            <a:ext cx="6915385"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確認</a:t>
            </a: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いじめ」とは</a:t>
            </a:r>
          </a:p>
        </p:txBody>
      </p:sp>
      <p:sp>
        <p:nvSpPr>
          <p:cNvPr id="6" name="正方形/長方形 5"/>
          <p:cNvSpPr/>
          <p:nvPr/>
        </p:nvSpPr>
        <p:spPr>
          <a:xfrm>
            <a:off x="0" y="605307"/>
            <a:ext cx="12192000" cy="10303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p:cNvSpPr>
            <a:spLocks noGrp="1"/>
          </p:cNvSpPr>
          <p:nvPr>
            <p:ph idx="1"/>
          </p:nvPr>
        </p:nvSpPr>
        <p:spPr>
          <a:xfrm>
            <a:off x="1295399" y="1429901"/>
            <a:ext cx="9786257" cy="4151215"/>
          </a:xfrm>
        </p:spPr>
        <p:txBody>
          <a:bodyPr>
            <a:normAutofit/>
          </a:bodyPr>
          <a:lstStyle/>
          <a:p>
            <a:pPr marL="0" indent="0">
              <a:buNone/>
            </a:pPr>
            <a:endParaRPr lang="en-US" altLang="ja-JP" sz="3600" b="1" dirty="0"/>
          </a:p>
          <a:p>
            <a:pPr>
              <a:buFont typeface="Wingdings" panose="05000000000000000000" pitchFamily="2" charset="2"/>
              <a:buChar char="l"/>
            </a:pPr>
            <a:r>
              <a:rPr lang="ja-JP" altLang="en-US" sz="4000" b="1" dirty="0">
                <a:latin typeface="メイリオ" panose="020B0604030504040204" pitchFamily="50" charset="-128"/>
                <a:ea typeface="メイリオ" panose="020B0604030504040204" pitchFamily="50" charset="-128"/>
              </a:rPr>
              <a:t>心身の苦痛を感じている＝「いじめ」</a:t>
            </a:r>
            <a:endParaRPr lang="en-US" altLang="ja-JP" sz="4000" b="1" dirty="0">
              <a:latin typeface="メイリオ" panose="020B0604030504040204" pitchFamily="50" charset="-128"/>
              <a:ea typeface="メイリオ" panose="020B0604030504040204" pitchFamily="50" charset="-128"/>
            </a:endParaRPr>
          </a:p>
          <a:p>
            <a:pPr marL="0" indent="0">
              <a:buNone/>
            </a:pPr>
            <a:endParaRPr lang="en-US" altLang="ja-JP" sz="4000" b="1"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lang="ja-JP" altLang="en-US" sz="4000" b="1" dirty="0">
                <a:latin typeface="メイリオ" panose="020B0604030504040204" pitchFamily="50" charset="-128"/>
                <a:ea typeface="メイリオ" panose="020B0604030504040204" pitchFamily="50" charset="-128"/>
              </a:rPr>
              <a:t>どの学校　どの子供にも　起こり得る</a:t>
            </a:r>
            <a:endParaRPr lang="en-US" altLang="ja-JP" sz="4000" b="1" dirty="0">
              <a:latin typeface="メイリオ" panose="020B0604030504040204" pitchFamily="50" charset="-128"/>
              <a:ea typeface="メイリオ" panose="020B0604030504040204" pitchFamily="50" charset="-128"/>
            </a:endParaRPr>
          </a:p>
          <a:p>
            <a:pPr marL="0" indent="0">
              <a:buNone/>
            </a:pPr>
            <a:endParaRPr lang="ja-JP" altLang="en-US" sz="4000" b="1" dirty="0"/>
          </a:p>
        </p:txBody>
      </p:sp>
      <p:sp>
        <p:nvSpPr>
          <p:cNvPr id="7" name="角丸四角形 6"/>
          <p:cNvSpPr/>
          <p:nvPr/>
        </p:nvSpPr>
        <p:spPr>
          <a:xfrm>
            <a:off x="1595745" y="4705502"/>
            <a:ext cx="9185563" cy="1338838"/>
          </a:xfrm>
          <a:prstGeom prst="round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bg1"/>
                </a:solidFill>
                <a:latin typeface="メイリオ" panose="020B0604030504040204" pitchFamily="50" charset="-128"/>
                <a:ea typeface="メイリオ" panose="020B0604030504040204" pitchFamily="50" charset="-128"/>
              </a:rPr>
              <a:t>「被害の子供の心情の側に立つ」</a:t>
            </a:r>
          </a:p>
        </p:txBody>
      </p:sp>
    </p:spTree>
    <p:extLst>
      <p:ext uri="{BB962C8B-B14F-4D97-AF65-F5344CB8AC3E}">
        <p14:creationId xmlns:p14="http://schemas.microsoft.com/office/powerpoint/2010/main" val="207807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990600" y="1497497"/>
            <a:ext cx="9982200" cy="1592444"/>
          </a:xfrm>
          <a:prstGeom prst="rect">
            <a:avLst/>
          </a:prstGeom>
          <a:noFill/>
          <a:ln w="571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400"/>
              </a:lnSpc>
              <a:buNone/>
            </a:pPr>
            <a:r>
              <a:rPr lang="ja-JP" altLang="en-US" dirty="0"/>
              <a:t>　</a:t>
            </a:r>
            <a:endParaRPr lang="en-US" altLang="ja-JP" dirty="0"/>
          </a:p>
          <a:p>
            <a:pPr marL="0" indent="0" algn="ctr">
              <a:buNone/>
            </a:pPr>
            <a:r>
              <a:rPr lang="ja-JP" altLang="en-US" sz="3600" b="1" dirty="0" smtClean="0">
                <a:latin typeface="メイリオ" panose="020B0604030504040204" pitchFamily="50" charset="-128"/>
                <a:ea typeface="メイリオ" panose="020B0604030504040204" pitchFamily="50" charset="-128"/>
              </a:rPr>
              <a:t>インターネットを通じて行われるものを含む</a:t>
            </a:r>
            <a:endParaRPr lang="ja-JP" altLang="en-US" sz="36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726" y="3280942"/>
            <a:ext cx="4640074" cy="3351503"/>
          </a:xfrm>
          <a:prstGeom prst="rect">
            <a:avLst/>
          </a:prstGeom>
        </p:spPr>
      </p:pic>
      <p:sp>
        <p:nvSpPr>
          <p:cNvPr id="7" name="コンテンツ プレースホルダー 2"/>
          <p:cNvSpPr txBox="1">
            <a:spLocks/>
          </p:cNvSpPr>
          <p:nvPr/>
        </p:nvSpPr>
        <p:spPr>
          <a:xfrm>
            <a:off x="990600" y="3280942"/>
            <a:ext cx="4408714" cy="2877309"/>
          </a:xfrm>
          <a:prstGeom prst="rect">
            <a:avLst/>
          </a:prstGeom>
          <a:noFill/>
          <a:ln w="571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400"/>
              </a:lnSpc>
              <a:buNone/>
            </a:pPr>
            <a:r>
              <a:rPr lang="ja-JP" altLang="en-US" dirty="0"/>
              <a:t>　</a:t>
            </a:r>
            <a:endParaRPr lang="en-US" altLang="ja-JP" dirty="0"/>
          </a:p>
          <a:p>
            <a:pPr marL="0" indent="0" algn="ctr">
              <a:lnSpc>
                <a:spcPct val="100000"/>
              </a:lnSpc>
              <a:buNone/>
            </a:pPr>
            <a:r>
              <a:rPr lang="ja-JP" altLang="en-US" sz="4400" b="1" dirty="0">
                <a:latin typeface="メイリオ" panose="020B0604030504040204" pitchFamily="50" charset="-128"/>
                <a:ea typeface="メイリオ" panose="020B0604030504040204" pitchFamily="50" charset="-128"/>
              </a:rPr>
              <a:t>被害者にも</a:t>
            </a:r>
            <a:endParaRPr lang="en-US" altLang="ja-JP" sz="4400" b="1" dirty="0">
              <a:latin typeface="メイリオ" panose="020B0604030504040204" pitchFamily="50" charset="-128"/>
              <a:ea typeface="メイリオ" panose="020B0604030504040204" pitchFamily="50" charset="-128"/>
            </a:endParaRPr>
          </a:p>
          <a:p>
            <a:pPr marL="0" indent="0" algn="ctr">
              <a:lnSpc>
                <a:spcPct val="100000"/>
              </a:lnSpc>
              <a:buNone/>
            </a:pPr>
            <a:r>
              <a:rPr lang="ja-JP" altLang="en-US" sz="4400" b="1" dirty="0">
                <a:latin typeface="メイリオ" panose="020B0604030504040204" pitchFamily="50" charset="-128"/>
                <a:ea typeface="メイリオ" panose="020B0604030504040204" pitchFamily="50" charset="-128"/>
              </a:rPr>
              <a:t>加害者にも</a:t>
            </a:r>
            <a:endParaRPr lang="en-US" altLang="ja-JP" sz="4400" b="1" dirty="0">
              <a:latin typeface="メイリオ" panose="020B0604030504040204" pitchFamily="50" charset="-128"/>
              <a:ea typeface="メイリオ" panose="020B0604030504040204" pitchFamily="50" charset="-128"/>
            </a:endParaRPr>
          </a:p>
          <a:p>
            <a:pPr marL="0" indent="0" algn="ctr">
              <a:lnSpc>
                <a:spcPct val="100000"/>
              </a:lnSpc>
              <a:buNone/>
            </a:pPr>
            <a:r>
              <a:rPr lang="ja-JP" altLang="en-US" sz="4400" b="1" dirty="0" smtClean="0">
                <a:latin typeface="メイリオ" panose="020B0604030504040204" pitchFamily="50" charset="-128"/>
                <a:ea typeface="メイリオ" panose="020B0604030504040204" pitchFamily="50" charset="-128"/>
              </a:rPr>
              <a:t>   したく</a:t>
            </a:r>
            <a:r>
              <a:rPr lang="ja-JP" altLang="en-US" sz="4400" b="1" dirty="0">
                <a:latin typeface="メイリオ" panose="020B0604030504040204" pitchFamily="50" charset="-128"/>
                <a:ea typeface="メイリオ" panose="020B0604030504040204" pitchFamily="50" charset="-128"/>
              </a:rPr>
              <a:t>ない。</a:t>
            </a:r>
            <a:endParaRPr lang="en-US" altLang="ja-JP" sz="4400" b="1"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0" y="60137"/>
            <a:ext cx="7010400"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確認</a:t>
            </a: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いじめ」とは</a:t>
            </a:r>
          </a:p>
        </p:txBody>
      </p:sp>
      <p:sp>
        <p:nvSpPr>
          <p:cNvPr id="11" name="正方形/長方形 10"/>
          <p:cNvSpPr/>
          <p:nvPr/>
        </p:nvSpPr>
        <p:spPr>
          <a:xfrm>
            <a:off x="4835361" y="2613941"/>
            <a:ext cx="6137439" cy="400110"/>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rPr>
              <a:t>平成</a:t>
            </a:r>
            <a:r>
              <a:rPr lang="en-US" altLang="ja-JP" sz="2000" b="1" dirty="0">
                <a:latin typeface="メイリオ" panose="020B0604030504040204" pitchFamily="50" charset="-128"/>
                <a:ea typeface="メイリオ" panose="020B0604030504040204" pitchFamily="50" charset="-128"/>
              </a:rPr>
              <a:t>25</a:t>
            </a:r>
            <a:r>
              <a:rPr lang="ja-JP" altLang="en-US" sz="2000" b="1" dirty="0">
                <a:latin typeface="メイリオ" panose="020B0604030504040204" pitchFamily="50" charset="-128"/>
                <a:ea typeface="メイリオ" panose="020B0604030504040204" pitchFamily="50" charset="-128"/>
              </a:rPr>
              <a:t>年制定「いじめ防止対策推進法」第２条１項</a:t>
            </a:r>
          </a:p>
        </p:txBody>
      </p:sp>
      <p:sp>
        <p:nvSpPr>
          <p:cNvPr id="8" name="正方形/長方形 7"/>
          <p:cNvSpPr/>
          <p:nvPr/>
        </p:nvSpPr>
        <p:spPr>
          <a:xfrm>
            <a:off x="0" y="605307"/>
            <a:ext cx="12192000" cy="10303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46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418" y="10239"/>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いじめの相談について</a:t>
            </a:r>
          </a:p>
        </p:txBody>
      </p:sp>
      <p:sp>
        <p:nvSpPr>
          <p:cNvPr id="9" name="テキスト ボックス 8"/>
          <p:cNvSpPr txBox="1"/>
          <p:nvPr/>
        </p:nvSpPr>
        <p:spPr>
          <a:xfrm>
            <a:off x="5664285" y="6535226"/>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0" y="605306"/>
            <a:ext cx="12192000" cy="113270"/>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graphicFrame>
        <p:nvGraphicFramePr>
          <p:cNvPr id="14" name="グラフ 13"/>
          <p:cNvGraphicFramePr>
            <a:graphicFrameLocks/>
          </p:cNvGraphicFramePr>
          <p:nvPr>
            <p:extLst>
              <p:ext uri="{D42A27DB-BD31-4B8C-83A1-F6EECF244321}">
                <p14:modId xmlns:p14="http://schemas.microsoft.com/office/powerpoint/2010/main" val="3693159717"/>
              </p:ext>
            </p:extLst>
          </p:nvPr>
        </p:nvGraphicFramePr>
        <p:xfrm>
          <a:off x="0" y="718576"/>
          <a:ext cx="12192000" cy="5841880"/>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 4"/>
          <p:cNvSpPr/>
          <p:nvPr/>
        </p:nvSpPr>
        <p:spPr>
          <a:xfrm>
            <a:off x="1676400" y="4003964"/>
            <a:ext cx="3616036" cy="5126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825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0"/>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いじめの相談について</a:t>
            </a:r>
          </a:p>
        </p:txBody>
      </p:sp>
      <p:sp>
        <p:nvSpPr>
          <p:cNvPr id="13" name="正方形/長方形 12"/>
          <p:cNvSpPr/>
          <p:nvPr/>
        </p:nvSpPr>
        <p:spPr>
          <a:xfrm>
            <a:off x="0" y="605306"/>
            <a:ext cx="12192000" cy="143359"/>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695704" y="6545532"/>
            <a:ext cx="6898078" cy="276999"/>
          </a:xfrm>
          <a:prstGeom prst="rect">
            <a:avLst/>
          </a:prstGeom>
          <a:noFill/>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について」</a:t>
            </a:r>
            <a:endParaRPr kumimoji="1" lang="ja-JP" altLang="en-US" sz="1200" b="1" dirty="0">
              <a:latin typeface="メイリオ" panose="020B0604030504040204" pitchFamily="50" charset="-128"/>
              <a:ea typeface="メイリオ"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610363242"/>
              </p:ext>
            </p:extLst>
          </p:nvPr>
        </p:nvGraphicFramePr>
        <p:xfrm>
          <a:off x="0" y="748665"/>
          <a:ext cx="12191999" cy="5792008"/>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spTree>
    <p:extLst>
      <p:ext uri="{BB962C8B-B14F-4D97-AF65-F5344CB8AC3E}">
        <p14:creationId xmlns:p14="http://schemas.microsoft.com/office/powerpoint/2010/main" val="286782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687" y="0"/>
            <a:ext cx="6027313" cy="70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000" b="1" dirty="0">
                <a:latin typeface="メイリオ" panose="020B0604030504040204" pitchFamily="50" charset="-128"/>
                <a:ea typeface="メイリオ" panose="020B0604030504040204" pitchFamily="50" charset="-128"/>
              </a:rPr>
              <a:t>いじめの相談について</a:t>
            </a:r>
          </a:p>
        </p:txBody>
      </p:sp>
      <p:sp>
        <p:nvSpPr>
          <p:cNvPr id="13" name="正方形/長方形 12"/>
          <p:cNvSpPr/>
          <p:nvPr/>
        </p:nvSpPr>
        <p:spPr>
          <a:xfrm>
            <a:off x="0" y="605306"/>
            <a:ext cx="12192000" cy="143359"/>
          </a:xfrm>
          <a:prstGeom prst="rect">
            <a:avLst/>
          </a:prstGeom>
          <a:solidFill>
            <a:srgbClr val="3BFF8A">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681849" y="6486580"/>
            <a:ext cx="6898078" cy="276999"/>
          </a:xfrm>
          <a:prstGeom prst="rect">
            <a:avLst/>
          </a:prstGeom>
          <a:noFill/>
        </p:spPr>
        <p:txBody>
          <a:bodyPr wrap="square" rtlCol="0">
            <a:spAutoFit/>
          </a:bodyPr>
          <a:lstStyle/>
          <a:p>
            <a:r>
              <a:rPr kumimoji="1" lang="ja-JP" altLang="en-US" sz="1200" b="1" dirty="0" smtClean="0">
                <a:latin typeface="+mn-ea"/>
              </a:rPr>
              <a:t>「</a:t>
            </a:r>
            <a:r>
              <a:rPr kumimoji="1" lang="en-US" altLang="ja-JP" sz="1200" b="1" dirty="0" smtClean="0">
                <a:latin typeface="+mn-ea"/>
              </a:rPr>
              <a:t>『</a:t>
            </a:r>
            <a:r>
              <a:rPr kumimoji="1" lang="ja-JP" altLang="en-US" sz="1200" b="1" dirty="0" smtClean="0">
                <a:latin typeface="+mn-ea"/>
              </a:rPr>
              <a:t>令和元年度児童生徒の問題行動・不登校等生徒指導上の諸課題に関する調査</a:t>
            </a:r>
            <a:r>
              <a:rPr kumimoji="1" lang="en-US" altLang="ja-JP" sz="1200" b="1" dirty="0" smtClean="0">
                <a:latin typeface="+mn-ea"/>
              </a:rPr>
              <a:t>』</a:t>
            </a:r>
            <a:r>
              <a:rPr kumimoji="1" lang="ja-JP" altLang="en-US" sz="1200" b="1" dirty="0" smtClean="0">
                <a:latin typeface="+mn-ea"/>
              </a:rPr>
              <a:t>について」</a:t>
            </a:r>
            <a:endParaRPr kumimoji="1" lang="ja-JP" altLang="en-US" sz="1200" b="1" dirty="0">
              <a:latin typeface="+mn-ea"/>
            </a:endParaRPr>
          </a:p>
        </p:txBody>
      </p:sp>
      <p:sp>
        <p:nvSpPr>
          <p:cNvPr id="7" name="正方形/長方形 6"/>
          <p:cNvSpPr/>
          <p:nvPr/>
        </p:nvSpPr>
        <p:spPr>
          <a:xfrm>
            <a:off x="7398326" y="42155"/>
            <a:ext cx="4658237" cy="676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このスライドは、校種に合わせて、４枚の中から１枚を選んで、お使いください。</a:t>
            </a:r>
            <a:endParaRPr kumimoji="1" lang="ja-JP" altLang="en-US" dirty="0">
              <a:solidFill>
                <a:srgbClr val="FF0000"/>
              </a:solidFill>
            </a:endParaRPr>
          </a:p>
        </p:txBody>
      </p:sp>
      <p:graphicFrame>
        <p:nvGraphicFramePr>
          <p:cNvPr id="8" name="グラフ 7"/>
          <p:cNvGraphicFramePr>
            <a:graphicFrameLocks/>
          </p:cNvGraphicFramePr>
          <p:nvPr>
            <p:extLst>
              <p:ext uri="{D42A27DB-BD31-4B8C-83A1-F6EECF244321}">
                <p14:modId xmlns:p14="http://schemas.microsoft.com/office/powerpoint/2010/main" val="4197268522"/>
              </p:ext>
            </p:extLst>
          </p:nvPr>
        </p:nvGraphicFramePr>
        <p:xfrm>
          <a:off x="0" y="748666"/>
          <a:ext cx="12192000" cy="5737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58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2308</TotalTime>
  <Words>3614</Words>
  <Application>Microsoft Office PowerPoint</Application>
  <PresentationFormat>ワイド画面</PresentationFormat>
  <Paragraphs>317</Paragraphs>
  <Slides>21</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ＭＳ Ｐゴシック</vt:lpstr>
      <vt:lpstr>ＭＳ ゴシック</vt:lpstr>
      <vt:lpstr>メイリオ</vt:lpstr>
      <vt:lpstr>游ゴシック</vt:lpstr>
      <vt:lpstr>游ゴシック Light</vt:lpstr>
      <vt:lpstr>游明朝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いじめかも…　　と思ったら</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187</cp:revision>
  <cp:lastPrinted>2021-03-24T00:13:59Z</cp:lastPrinted>
  <dcterms:created xsi:type="dcterms:W3CDTF">2020-07-10T07:21:40Z</dcterms:created>
  <dcterms:modified xsi:type="dcterms:W3CDTF">2021-03-24T02:15:57Z</dcterms:modified>
</cp:coreProperties>
</file>