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6" r:id="rId2"/>
    <p:sldId id="257" r:id="rId3"/>
    <p:sldId id="263" r:id="rId4"/>
    <p:sldId id="261" r:id="rId5"/>
    <p:sldId id="265" r:id="rId6"/>
    <p:sldId id="269" r:id="rId7"/>
    <p:sldId id="266" r:id="rId8"/>
    <p:sldId id="267" r:id="rId9"/>
    <p:sldId id="273" r:id="rId10"/>
    <p:sldId id="271" r:id="rId11"/>
    <p:sldId id="259" r:id="rId12"/>
    <p:sldId id="260" r:id="rId13"/>
    <p:sldId id="258" r:id="rId14"/>
    <p:sldId id="262" r:id="rId15"/>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東京都&#10;" initials="T" lastIdx="3" clrIdx="0">
    <p:extLst>
      <p:ext uri="{19B8F6BF-5375-455C-9EA6-DF929625EA0E}">
        <p15:presenceInfo xmlns:p15="http://schemas.microsoft.com/office/powerpoint/2012/main" userId="東京都&#10;" providerId="None"/>
      </p:ext>
    </p:extLst>
  </p:cmAuthor>
  <p:cmAuthor id="2" name="東京都" initials="T" lastIdx="2" clrIdx="1">
    <p:extLst>
      <p:ext uri="{19B8F6BF-5375-455C-9EA6-DF929625EA0E}">
        <p15:presenceInfo xmlns:p15="http://schemas.microsoft.com/office/powerpoint/2012/main" userId="東京都"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632" autoAdjust="0"/>
    <p:restoredTop sz="63375" autoAdjust="0"/>
  </p:normalViewPr>
  <p:slideViewPr>
    <p:cSldViewPr snapToGrid="0">
      <p:cViewPr varScale="1">
        <p:scale>
          <a:sx n="70" d="100"/>
          <a:sy n="70" d="100"/>
        </p:scale>
        <p:origin x="1518" y="48"/>
      </p:cViewPr>
      <p:guideLst/>
    </p:cSldViewPr>
  </p:slideViewPr>
  <p:notesTextViewPr>
    <p:cViewPr>
      <p:scale>
        <a:sx n="1" d="1"/>
        <a:sy n="1" d="1"/>
      </p:scale>
      <p:origin x="0" y="0"/>
    </p:cViewPr>
  </p:notesTextViewPr>
  <p:notesViewPr>
    <p:cSldViewPr snapToGrid="0">
      <p:cViewPr varScale="1">
        <p:scale>
          <a:sx n="53" d="100"/>
          <a:sy n="53" d="100"/>
        </p:scale>
        <p:origin x="2946"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C81A912C-F2C0-4971-B052-8D275CECD5CF}" type="datetimeFigureOut">
              <a:rPr kumimoji="1" lang="ja-JP" altLang="en-US" smtClean="0"/>
              <a:t>2021/3/15</a:t>
            </a:fld>
            <a:endParaRPr kumimoji="1" lang="ja-JP" altLang="en-US"/>
          </a:p>
        </p:txBody>
      </p:sp>
      <p:sp>
        <p:nvSpPr>
          <p:cNvPr id="4" name="フッター プレースホルダー 3"/>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8740B44C-40C2-41DB-B85C-DC79CE4A3602}" type="slidenum">
              <a:rPr kumimoji="1" lang="ja-JP" altLang="en-US" smtClean="0"/>
              <a:t>‹#›</a:t>
            </a:fld>
            <a:endParaRPr kumimoji="1" lang="ja-JP" altLang="en-US"/>
          </a:p>
        </p:txBody>
      </p:sp>
    </p:spTree>
    <p:extLst>
      <p:ext uri="{BB962C8B-B14F-4D97-AF65-F5344CB8AC3E}">
        <p14:creationId xmlns:p14="http://schemas.microsoft.com/office/powerpoint/2010/main" val="28051843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DCE25AEC-E915-4079-A218-04541BEF244D}" type="datetimeFigureOut">
              <a:rPr kumimoji="1" lang="ja-JP" altLang="en-US" smtClean="0"/>
              <a:t>2021/3/15</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B3BAFDB6-1E1C-48C4-B8D6-8FD3616D6BF4}" type="slidenum">
              <a:rPr kumimoji="1" lang="ja-JP" altLang="en-US" smtClean="0"/>
              <a:t>‹#›</a:t>
            </a:fld>
            <a:endParaRPr kumimoji="1" lang="ja-JP" altLang="en-US"/>
          </a:p>
        </p:txBody>
      </p:sp>
    </p:spTree>
    <p:extLst>
      <p:ext uri="{BB962C8B-B14F-4D97-AF65-F5344CB8AC3E}">
        <p14:creationId xmlns:p14="http://schemas.microsoft.com/office/powerpoint/2010/main" val="20086228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本日は保護者の皆さんと、インターネット上のいじめについて考えたいと思います。どうぞよろしくお願いいたします。　</a:t>
            </a:r>
            <a:endParaRPr kumimoji="1" lang="en-US" altLang="ja-JP" dirty="0" smtClean="0"/>
          </a:p>
          <a:p>
            <a:r>
              <a:rPr kumimoji="1" lang="ja-JP" altLang="en-US" dirty="0" smtClean="0"/>
              <a:t>　子供たちにとってもインターネットや</a:t>
            </a:r>
            <a:r>
              <a:rPr kumimoji="1" lang="en-US" altLang="ja-JP" dirty="0" smtClean="0"/>
              <a:t>SNS</a:t>
            </a:r>
            <a:r>
              <a:rPr kumimoji="1" lang="ja-JP" altLang="en-US" dirty="0" smtClean="0"/>
              <a:t>は身近な存在ですが、トラブルにもなりうる、ということは皆様も御存知のことと思います。</a:t>
            </a:r>
            <a:endParaRPr kumimoji="1" lang="en-US" altLang="ja-JP" dirty="0" smtClean="0"/>
          </a:p>
          <a:p>
            <a:r>
              <a:rPr kumimoji="1" lang="ja-JP" altLang="en-US" dirty="0" smtClean="0"/>
              <a:t>　例えば、ケータイやスマホトラブルとして、どのようなことを思い浮かべるでしょうか。（</a:t>
            </a:r>
            <a:r>
              <a:rPr kumimoji="1" lang="en-US" altLang="ja-JP" dirty="0" smtClean="0"/>
              <a:t>10</a:t>
            </a:r>
            <a:r>
              <a:rPr kumimoji="1" lang="ja-JP" altLang="en-US" dirty="0" smtClean="0"/>
              <a:t>秒ほど待って次のスライドへ）</a:t>
            </a:r>
            <a:endParaRPr kumimoji="1" lang="ja-JP" altLang="en-US" dirty="0"/>
          </a:p>
        </p:txBody>
      </p:sp>
      <p:sp>
        <p:nvSpPr>
          <p:cNvPr id="4" name="スライド番号プレースホルダー 3"/>
          <p:cNvSpPr>
            <a:spLocks noGrp="1"/>
          </p:cNvSpPr>
          <p:nvPr>
            <p:ph type="sldNum" sz="quarter" idx="10"/>
          </p:nvPr>
        </p:nvSpPr>
        <p:spPr/>
        <p:txBody>
          <a:bodyPr/>
          <a:lstStyle/>
          <a:p>
            <a:fld id="{B3BAFDB6-1E1C-48C4-B8D6-8FD3616D6BF4}" type="slidenum">
              <a:rPr kumimoji="1" lang="ja-JP" altLang="en-US" smtClean="0"/>
              <a:t>1</a:t>
            </a:fld>
            <a:endParaRPr kumimoji="1" lang="ja-JP" altLang="en-US"/>
          </a:p>
        </p:txBody>
      </p:sp>
    </p:spTree>
    <p:extLst>
      <p:ext uri="{BB962C8B-B14F-4D97-AF65-F5344CB8AC3E}">
        <p14:creationId xmlns:p14="http://schemas.microsoft.com/office/powerpoint/2010/main" val="817100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u="none" dirty="0" smtClean="0"/>
              <a:t>　ただ、このようなルールを作って、それを守っていても、うっかり写真をアップしてしまったり、不適切な内容を投稿してしまったり</a:t>
            </a:r>
            <a:r>
              <a:rPr kumimoji="1" lang="ja-JP" altLang="en-US" b="0" u="none" strike="noStrike" dirty="0" smtClean="0"/>
              <a:t>して、</a:t>
            </a:r>
            <a:r>
              <a:rPr kumimoji="1" lang="ja-JP" altLang="en-US" b="0" u="none" dirty="0" smtClean="0"/>
              <a:t>いじめにつながるトラブルに発展することもあります。</a:t>
            </a:r>
            <a:endParaRPr kumimoji="1" lang="en-US" altLang="ja-JP" b="0" u="none" dirty="0" smtClean="0"/>
          </a:p>
          <a:p>
            <a:r>
              <a:rPr kumimoji="1" lang="ja-JP" altLang="en-US" b="0" u="none" dirty="0" smtClean="0"/>
              <a:t>　だからこそ、送信する前にもう一度、画面の向こうにいる人のことを考えるなどの他者意識が大切になります。</a:t>
            </a:r>
            <a:endParaRPr kumimoji="1" lang="en-US" altLang="ja-JP" b="0" u="none" dirty="0" smtClean="0"/>
          </a:p>
          <a:p>
            <a:r>
              <a:rPr kumimoji="1" lang="ja-JP" altLang="en-US" b="0" u="none" dirty="0" smtClean="0"/>
              <a:t>　また、自分は守っていても、不適切な内容を投稿されてしまうこともあります。</a:t>
            </a:r>
            <a:endParaRPr kumimoji="1" lang="en-US" altLang="ja-JP" b="0" u="non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u="none" dirty="0" smtClean="0"/>
              <a:t>　スマートフォンなどの中で起こるため、保護者を含め第三者には見えづらいといった特性もあります。</a:t>
            </a:r>
            <a:endParaRPr kumimoji="1" lang="en-US" altLang="ja-JP" b="0" u="non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u="none" dirty="0" smtClean="0"/>
              <a:t>　そのため、先ほどお示ししたルールや環境が大切です。</a:t>
            </a:r>
          </a:p>
          <a:p>
            <a:r>
              <a:rPr kumimoji="1" lang="ja-JP" altLang="en-US" b="0" u="none" dirty="0" smtClean="0"/>
              <a:t>　さらに、インターネットの特性として、一度情報が漏れてしまうとなかなか消せない、といったような特性があります。</a:t>
            </a:r>
            <a:endParaRPr kumimoji="1" lang="en-US" altLang="ja-JP" b="0" u="none" dirty="0" smtClean="0"/>
          </a:p>
        </p:txBody>
      </p:sp>
      <p:sp>
        <p:nvSpPr>
          <p:cNvPr id="4" name="スライド番号プレースホルダー 3"/>
          <p:cNvSpPr>
            <a:spLocks noGrp="1"/>
          </p:cNvSpPr>
          <p:nvPr>
            <p:ph type="sldNum" sz="quarter" idx="10"/>
          </p:nvPr>
        </p:nvSpPr>
        <p:spPr/>
        <p:txBody>
          <a:bodyPr/>
          <a:lstStyle/>
          <a:p>
            <a:fld id="{B3BAFDB6-1E1C-48C4-B8D6-8FD3616D6BF4}" type="slidenum">
              <a:rPr kumimoji="1" lang="ja-JP" altLang="en-US" smtClean="0"/>
              <a:t>10</a:t>
            </a:fld>
            <a:endParaRPr kumimoji="1" lang="ja-JP" altLang="en-US"/>
          </a:p>
        </p:txBody>
      </p:sp>
    </p:spTree>
    <p:extLst>
      <p:ext uri="{BB962C8B-B14F-4D97-AF65-F5344CB8AC3E}">
        <p14:creationId xmlns:p14="http://schemas.microsoft.com/office/powerpoint/2010/main" val="37419543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もしも、こういったトラブルが起こってしまったときの対応について示しております。</a:t>
            </a:r>
            <a:endParaRPr kumimoji="1" lang="en-US" altLang="ja-JP" dirty="0" smtClean="0"/>
          </a:p>
          <a:p>
            <a:r>
              <a:rPr kumimoji="1" lang="ja-JP" altLang="en-US" dirty="0" smtClean="0"/>
              <a:t>　まずは、記録に残すことです。</a:t>
            </a:r>
            <a:endParaRPr kumimoji="1" lang="en-US" altLang="ja-JP" dirty="0" smtClean="0"/>
          </a:p>
          <a:p>
            <a:r>
              <a:rPr kumimoji="1" lang="ja-JP" altLang="en-US" dirty="0" smtClean="0"/>
              <a:t>　その後、削除要請を行います。状況に応じて適切な相手に要請をすることが必要です。</a:t>
            </a:r>
            <a:endParaRPr kumimoji="1" lang="en-US" altLang="ja-JP" dirty="0" smtClean="0"/>
          </a:p>
          <a:p>
            <a:r>
              <a:rPr kumimoji="1" lang="ja-JP" altLang="en-US" dirty="0" smtClean="0"/>
              <a:t>　それでも問題が解決しないときには、法的措置も考えられます。</a:t>
            </a:r>
            <a:endParaRPr kumimoji="1" lang="en-US" altLang="ja-JP" dirty="0" smtClean="0"/>
          </a:p>
          <a:p>
            <a:r>
              <a:rPr kumimoji="1" lang="ja-JP" altLang="en-US" dirty="0" smtClean="0"/>
              <a:t>　このようなときの相談先になる専門機関としては、次の機関があります。</a:t>
            </a:r>
            <a:endParaRPr kumimoji="1" lang="ja-JP" altLang="en-US" dirty="0"/>
          </a:p>
        </p:txBody>
      </p:sp>
      <p:sp>
        <p:nvSpPr>
          <p:cNvPr id="4" name="スライド番号プレースホルダー 3"/>
          <p:cNvSpPr>
            <a:spLocks noGrp="1"/>
          </p:cNvSpPr>
          <p:nvPr>
            <p:ph type="sldNum" sz="quarter" idx="10"/>
          </p:nvPr>
        </p:nvSpPr>
        <p:spPr/>
        <p:txBody>
          <a:bodyPr/>
          <a:lstStyle/>
          <a:p>
            <a:fld id="{B3BAFDB6-1E1C-48C4-B8D6-8FD3616D6BF4}" type="slidenum">
              <a:rPr kumimoji="1" lang="ja-JP" altLang="en-US" smtClean="0"/>
              <a:t>11</a:t>
            </a:fld>
            <a:endParaRPr kumimoji="1" lang="ja-JP" altLang="en-US"/>
          </a:p>
        </p:txBody>
      </p:sp>
    </p:spTree>
    <p:extLst>
      <p:ext uri="{BB962C8B-B14F-4D97-AF65-F5344CB8AC3E}">
        <p14:creationId xmlns:p14="http://schemas.microsoft.com/office/powerpoint/2010/main" val="36441253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u="none" dirty="0" smtClean="0"/>
              <a:t>　インターネット上のトラブルが起きた際、個人ではなかなか対応できないこと</a:t>
            </a:r>
            <a:r>
              <a:rPr kumimoji="1" lang="ja-JP" altLang="en-US" b="0" u="none" strike="noStrike" dirty="0" smtClean="0"/>
              <a:t>については、このような</a:t>
            </a:r>
            <a:r>
              <a:rPr kumimoji="1" lang="ja-JP" altLang="en-US" b="0" u="none" dirty="0" smtClean="0"/>
              <a:t>専門機関への相談も有効です。</a:t>
            </a:r>
            <a:endParaRPr kumimoji="1" lang="en-US" altLang="ja-JP" b="0" u="non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u="none" dirty="0" smtClean="0"/>
              <a:t>　</a:t>
            </a:r>
            <a:r>
              <a:rPr kumimoji="1" lang="en-US" altLang="ja-JP" b="0" u="none" dirty="0" smtClean="0"/>
              <a:t>URL</a:t>
            </a:r>
            <a:r>
              <a:rPr kumimoji="1" lang="ja-JP" altLang="en-US" b="0" u="none" dirty="0" smtClean="0"/>
              <a:t>は、配布資料を御覧ください。</a:t>
            </a:r>
          </a:p>
          <a:p>
            <a:r>
              <a:rPr kumimoji="1" lang="ja-JP" altLang="en-US" b="0" u="none" dirty="0" smtClean="0"/>
              <a:t>　また、先ほどの削除要請については、実際に削除が実現することは困難なケースも多く、実現するとしても時間を要するものです。</a:t>
            </a:r>
            <a:endParaRPr kumimoji="1" lang="en-US" altLang="ja-JP" b="0" u="none" dirty="0" smtClean="0"/>
          </a:p>
          <a:p>
            <a:r>
              <a:rPr kumimoji="1" lang="ja-JP" altLang="en-US" b="0" u="none" dirty="0" smtClean="0"/>
              <a:t>　だからこそ、そうしたトラブルに巻き込まれない、トラブルを引き起こさないためにも、御家庭でルールを設定することが重要なのです。</a:t>
            </a:r>
          </a:p>
        </p:txBody>
      </p:sp>
      <p:sp>
        <p:nvSpPr>
          <p:cNvPr id="4" name="スライド番号プレースホルダー 3"/>
          <p:cNvSpPr>
            <a:spLocks noGrp="1"/>
          </p:cNvSpPr>
          <p:nvPr>
            <p:ph type="sldNum" sz="quarter" idx="10"/>
          </p:nvPr>
        </p:nvSpPr>
        <p:spPr/>
        <p:txBody>
          <a:bodyPr/>
          <a:lstStyle/>
          <a:p>
            <a:fld id="{B3BAFDB6-1E1C-48C4-B8D6-8FD3616D6BF4}" type="slidenum">
              <a:rPr kumimoji="1" lang="ja-JP" altLang="en-US" smtClean="0"/>
              <a:t>12</a:t>
            </a:fld>
            <a:endParaRPr kumimoji="1" lang="ja-JP" altLang="en-US"/>
          </a:p>
        </p:txBody>
      </p:sp>
    </p:spTree>
    <p:extLst>
      <p:ext uri="{BB962C8B-B14F-4D97-AF65-F5344CB8AC3E}">
        <p14:creationId xmlns:p14="http://schemas.microsoft.com/office/powerpoint/2010/main" val="38703610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u="none" dirty="0" smtClean="0"/>
              <a:t>　では、このようなインターネット上でのいじめにつながるトラブルを未然に防いだり、早期に対応したりするためにどうすればよいのか、近くの方と情報交換してみましょう。</a:t>
            </a:r>
            <a:endParaRPr kumimoji="1" lang="en-US" altLang="ja-JP" b="0" u="none" dirty="0" smtClean="0"/>
          </a:p>
          <a:p>
            <a:r>
              <a:rPr kumimoji="1" lang="ja-JP" altLang="en-US" b="0" u="none" dirty="0" smtClean="0"/>
              <a:t>　話合いの視点は「未然防止のためにできること」、「早期発見のためにできること」、「早期対応のためにできること」です。</a:t>
            </a:r>
            <a:endParaRPr kumimoji="1" lang="en-US" altLang="ja-JP" b="0" u="none" dirty="0" smtClean="0"/>
          </a:p>
          <a:p>
            <a:r>
              <a:rPr kumimoji="1" lang="ja-JP" altLang="en-US" b="0" u="none" dirty="0" smtClean="0"/>
              <a:t>　例えば、未然防止のために家庭でどんなルールを作っているのか、早期発見のために家庭でどのように声かけを行っているか、早期対応のために家庭でどのようなことを意識していきたいか　などについて話し合っていただくとよいと思います。</a:t>
            </a:r>
            <a:endParaRPr kumimoji="1" lang="en-US" altLang="ja-JP" b="0" u="none" dirty="0" smtClean="0"/>
          </a:p>
          <a:p>
            <a:endParaRPr kumimoji="1" lang="en-US" altLang="ja-JP" b="0" u="none" dirty="0" smtClean="0"/>
          </a:p>
          <a:p>
            <a:r>
              <a:rPr kumimoji="1" lang="ja-JP" altLang="en-US" b="0" u="none" dirty="0" smtClean="0"/>
              <a:t>　では、情報交換を始めてください。</a:t>
            </a:r>
            <a:endParaRPr kumimoji="1" lang="en-US" altLang="ja-JP" b="0" u="non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u="none" dirty="0" smtClean="0"/>
              <a:t>　</a:t>
            </a:r>
            <a:r>
              <a:rPr kumimoji="1" lang="en-US" altLang="ja-JP" b="0" u="none" dirty="0" smtClean="0"/>
              <a:t>※</a:t>
            </a:r>
            <a:r>
              <a:rPr kumimoji="1" lang="ja-JP" altLang="en-US" b="0" u="none" dirty="0" smtClean="0"/>
              <a:t>５分ほど話合いの時間を取り、可能な範囲で発表をしていただく。</a:t>
            </a:r>
            <a:endParaRPr kumimoji="1" lang="en-US" altLang="ja-JP" b="0" u="non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u="none" dirty="0" smtClean="0"/>
              <a:t>　</a:t>
            </a:r>
            <a:r>
              <a:rPr kumimoji="1" lang="en-US" altLang="ja-JP" b="0" u="none" dirty="0" smtClean="0"/>
              <a:t>※</a:t>
            </a:r>
            <a:r>
              <a:rPr kumimoji="1" lang="ja-JP" altLang="en-US" b="0" u="none" dirty="0" smtClean="0"/>
              <a:t>「</a:t>
            </a:r>
            <a:r>
              <a:rPr kumimoji="1" lang="en-US" altLang="ja-JP" b="0" u="none" dirty="0" smtClean="0"/>
              <a:t>SNS</a:t>
            </a:r>
            <a:r>
              <a:rPr kumimoji="1" lang="ja-JP" altLang="en-US" b="0" u="none" dirty="0" smtClean="0"/>
              <a:t>を使わない」、「〇時以降は使わない」、「アプリを勝手にダウンロードしない」などの「</a:t>
            </a:r>
            <a:r>
              <a:rPr kumimoji="1" lang="ja-JP" altLang="en-US" b="0" u="none" dirty="0" err="1" smtClean="0"/>
              <a:t>～しない</a:t>
            </a:r>
            <a:r>
              <a:rPr kumimoji="1" lang="ja-JP" altLang="en-US" b="0" u="none" dirty="0" smtClean="0"/>
              <a:t>」といった禁止のルールだけではなく、</a:t>
            </a:r>
            <a:endParaRPr kumimoji="1" lang="en-US" altLang="ja-JP" b="0" u="non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u="none" dirty="0" smtClean="0"/>
              <a:t>　　上手に使うための方法についての意見については特に取り上げたい。</a:t>
            </a:r>
            <a:endParaRPr kumimoji="1" lang="en-US" altLang="ja-JP" b="0" u="none" dirty="0" smtClean="0"/>
          </a:p>
        </p:txBody>
      </p:sp>
      <p:sp>
        <p:nvSpPr>
          <p:cNvPr id="4" name="スライド番号プレースホルダー 3"/>
          <p:cNvSpPr>
            <a:spLocks noGrp="1"/>
          </p:cNvSpPr>
          <p:nvPr>
            <p:ph type="sldNum" sz="quarter" idx="10"/>
          </p:nvPr>
        </p:nvSpPr>
        <p:spPr/>
        <p:txBody>
          <a:bodyPr/>
          <a:lstStyle/>
          <a:p>
            <a:fld id="{B3BAFDB6-1E1C-48C4-B8D6-8FD3616D6BF4}" type="slidenum">
              <a:rPr kumimoji="1" lang="ja-JP" altLang="en-US" smtClean="0"/>
              <a:t>13</a:t>
            </a:fld>
            <a:endParaRPr kumimoji="1" lang="ja-JP" altLang="en-US"/>
          </a:p>
        </p:txBody>
      </p:sp>
    </p:spTree>
    <p:extLst>
      <p:ext uri="{BB962C8B-B14F-4D97-AF65-F5344CB8AC3E}">
        <p14:creationId xmlns:p14="http://schemas.microsoft.com/office/powerpoint/2010/main" val="25496945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u="none" dirty="0" smtClean="0"/>
              <a:t>　専門機関だけでなく、もちろん私たち学校も対応させていただきます。</a:t>
            </a:r>
            <a:endParaRPr kumimoji="1" lang="en-US" altLang="ja-JP" b="0" u="none" dirty="0" smtClean="0"/>
          </a:p>
          <a:p>
            <a:r>
              <a:rPr kumimoji="1" lang="ja-JP" altLang="en-US" b="0" u="none" dirty="0" smtClean="0"/>
              <a:t>　学校としては、ケータイ・スマホトラブルはその内容が把握しづらい部分が大きいので、保護者の皆様との協力が欠かせません。</a:t>
            </a:r>
            <a:endParaRPr kumimoji="1" lang="en-US" altLang="ja-JP" b="0" u="none" dirty="0" smtClean="0"/>
          </a:p>
          <a:p>
            <a:r>
              <a:rPr kumimoji="1" lang="ja-JP" altLang="en-US" b="0" u="none" dirty="0" smtClean="0"/>
              <a:t>　ケータイ・スマホトラブルをはじめ、お子さんに気になる様子が見られた時には、遠慮なくすぐに学校に御連絡ください。</a:t>
            </a:r>
            <a:endParaRPr kumimoji="1" lang="en-US" altLang="ja-JP" b="0" u="none" dirty="0" smtClean="0"/>
          </a:p>
          <a:p>
            <a:r>
              <a:rPr kumimoji="1" lang="ja-JP" altLang="en-US" b="0" u="none" dirty="0" smtClean="0"/>
              <a:t>（小中学校の場合：学校から配布されている学習者端末の使い方やトラブル等についても気になることがあればご連絡ください。）</a:t>
            </a:r>
            <a:endParaRPr kumimoji="1" lang="en-US" altLang="ja-JP" b="0" u="none" dirty="0" smtClean="0"/>
          </a:p>
          <a:p>
            <a:r>
              <a:rPr kumimoji="1" lang="ja-JP" altLang="en-US" b="0" u="none" dirty="0" smtClean="0"/>
              <a:t>　また、学校も保護者もお子さんの小さな変化を見逃さない、子供が</a:t>
            </a:r>
            <a:r>
              <a:rPr kumimoji="1" lang="en-US" altLang="ja-JP" b="0" u="none" dirty="0" smtClean="0"/>
              <a:t>SOS</a:t>
            </a:r>
            <a:r>
              <a:rPr kumimoji="1" lang="ja-JP" altLang="en-US" b="0" u="none" dirty="0" smtClean="0"/>
              <a:t>を出しやすい存在、子供が安心して相談できる存在になることで、このようなトラブルを未然防止、早期発見、早期解決をしていきましょう。</a:t>
            </a:r>
            <a:endParaRPr kumimoji="1" lang="en-US" altLang="ja-JP" b="0" u="none" dirty="0" smtClean="0"/>
          </a:p>
          <a:p>
            <a:r>
              <a:rPr kumimoji="1" lang="ja-JP" altLang="en-US" b="0" u="none" dirty="0" smtClean="0"/>
              <a:t>　本日はありがとうございました。</a:t>
            </a:r>
            <a:endParaRPr kumimoji="1" lang="ja-JP" altLang="en-US" b="0" u="none" dirty="0"/>
          </a:p>
        </p:txBody>
      </p:sp>
      <p:sp>
        <p:nvSpPr>
          <p:cNvPr id="4" name="スライド番号プレースホルダー 3"/>
          <p:cNvSpPr>
            <a:spLocks noGrp="1"/>
          </p:cNvSpPr>
          <p:nvPr>
            <p:ph type="sldNum" sz="quarter" idx="10"/>
          </p:nvPr>
        </p:nvSpPr>
        <p:spPr/>
        <p:txBody>
          <a:bodyPr/>
          <a:lstStyle/>
          <a:p>
            <a:fld id="{B3BAFDB6-1E1C-48C4-B8D6-8FD3616D6BF4}" type="slidenum">
              <a:rPr kumimoji="1" lang="ja-JP" altLang="en-US" smtClean="0"/>
              <a:t>14</a:t>
            </a:fld>
            <a:endParaRPr kumimoji="1" lang="ja-JP" altLang="en-US"/>
          </a:p>
        </p:txBody>
      </p:sp>
    </p:spTree>
    <p:extLst>
      <p:ext uri="{BB962C8B-B14F-4D97-AF65-F5344CB8AC3E}">
        <p14:creationId xmlns:p14="http://schemas.microsoft.com/office/powerpoint/2010/main" val="3404195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こちらにあるものは、トラブルの一例です。健康面、金銭面、安全面等の多岐にわたるトラブルが起こることが考えられます。　</a:t>
            </a:r>
            <a:endParaRPr kumimoji="1" lang="en-US" altLang="ja-JP" dirty="0" smtClean="0"/>
          </a:p>
          <a:p>
            <a:r>
              <a:rPr kumimoji="1" lang="ja-JP" altLang="en-US" dirty="0" smtClean="0"/>
              <a:t>　本日は、この中から８の「悪口・いじり」から起こるインターネット上のいじめについて考えていきましょう。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B3BAFDB6-1E1C-48C4-B8D6-8FD3616D6BF4}" type="slidenum">
              <a:rPr kumimoji="1" lang="ja-JP" altLang="en-US" smtClean="0"/>
              <a:t>2</a:t>
            </a:fld>
            <a:endParaRPr kumimoji="1" lang="ja-JP" altLang="en-US"/>
          </a:p>
        </p:txBody>
      </p:sp>
    </p:spTree>
    <p:extLst>
      <p:ext uri="{BB962C8B-B14F-4D97-AF65-F5344CB8AC3E}">
        <p14:creationId xmlns:p14="http://schemas.microsoft.com/office/powerpoint/2010/main" val="1398885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u="none" dirty="0" smtClean="0">
                <a:latin typeface="+mn-ea"/>
                <a:ea typeface="+mn-ea"/>
              </a:rPr>
              <a:t>　こちらを御覧ください。一般的なやり取りにも見えますが、いじめにつながるトラブルの種があります。</a:t>
            </a:r>
            <a:endParaRPr kumimoji="1" lang="en-US" altLang="ja-JP" b="0" u="none" dirty="0" smtClean="0">
              <a:latin typeface="+mn-ea"/>
              <a:ea typeface="+mn-ea"/>
            </a:endParaRPr>
          </a:p>
          <a:p>
            <a:r>
              <a:rPr kumimoji="1" lang="ja-JP" altLang="en-US" b="0" u="none" dirty="0" smtClean="0">
                <a:latin typeface="+mn-ea"/>
                <a:ea typeface="+mn-ea"/>
              </a:rPr>
              <a:t>　気付かれた方は、いらっしゃいますか。</a:t>
            </a:r>
            <a:endParaRPr kumimoji="1" lang="en-US" altLang="ja-JP" b="0" u="none" dirty="0" smtClean="0">
              <a:latin typeface="+mn-ea"/>
              <a:ea typeface="+mn-ea"/>
            </a:endParaRPr>
          </a:p>
          <a:p>
            <a:endParaRPr kumimoji="1" lang="en-US" altLang="ja-JP" b="0" u="none" dirty="0" smtClean="0">
              <a:latin typeface="+mn-ea"/>
              <a:ea typeface="+mn-ea"/>
            </a:endParaRPr>
          </a:p>
          <a:p>
            <a:r>
              <a:rPr kumimoji="1" lang="ja-JP" altLang="en-US" b="0" u="none" dirty="0" smtClean="0">
                <a:latin typeface="+mn-ea"/>
                <a:ea typeface="+mn-ea"/>
              </a:rPr>
              <a:t>　（どなたかを指名して伺う）</a:t>
            </a:r>
            <a:endParaRPr kumimoji="1" lang="en-US" altLang="ja-JP" b="0" u="none" dirty="0" smtClean="0">
              <a:latin typeface="+mn-ea"/>
              <a:ea typeface="+mn-ea"/>
            </a:endParaRPr>
          </a:p>
          <a:p>
            <a:r>
              <a:rPr kumimoji="1" lang="ja-JP" altLang="en-US" b="0" u="none" dirty="0" smtClean="0">
                <a:latin typeface="+mn-ea"/>
                <a:ea typeface="+mn-ea"/>
              </a:rPr>
              <a:t>　　</a:t>
            </a:r>
            <a:r>
              <a:rPr kumimoji="1" lang="en-US" altLang="ja-JP" b="0" u="none" dirty="0" smtClean="0">
                <a:latin typeface="+mn-ea"/>
                <a:ea typeface="+mn-ea"/>
              </a:rPr>
              <a:t>※</a:t>
            </a:r>
            <a:r>
              <a:rPr kumimoji="1" lang="ja-JP" altLang="en-US" b="0" u="none" dirty="0" smtClean="0">
                <a:latin typeface="+mn-ea"/>
                <a:ea typeface="+mn-ea"/>
              </a:rPr>
              <a:t>気付かせたい内容：スタンプが笑っているように見えてしまうこと、</a:t>
            </a:r>
            <a:r>
              <a:rPr kumimoji="1" lang="en-US" altLang="ja-JP" b="0" u="none" dirty="0" smtClean="0">
                <a:latin typeface="+mn-ea"/>
                <a:ea typeface="+mn-ea"/>
              </a:rPr>
              <a:t>2</a:t>
            </a:r>
            <a:r>
              <a:rPr kumimoji="1" lang="ja-JP" altLang="en-US" b="0" u="none" dirty="0" smtClean="0">
                <a:latin typeface="+mn-ea"/>
                <a:ea typeface="+mn-ea"/>
              </a:rPr>
              <a:t>人目の</a:t>
            </a:r>
            <a:r>
              <a:rPr kumimoji="1" lang="ja-JP" altLang="en-US" b="0" u="none" dirty="0" smtClean="0">
                <a:solidFill>
                  <a:srgbClr val="FF0000"/>
                </a:solidFill>
                <a:latin typeface="+mn-ea"/>
                <a:ea typeface="+mn-ea"/>
              </a:rPr>
              <a:t>「ｗ」</a:t>
            </a:r>
            <a:r>
              <a:rPr kumimoji="1" lang="ja-JP" altLang="en-US" b="0" u="none" dirty="0" smtClean="0">
                <a:latin typeface="+mn-ea"/>
                <a:ea typeface="+mn-ea"/>
              </a:rPr>
              <a:t>の表現も人によっては、気分を害する表現になること、</a:t>
            </a:r>
            <a:r>
              <a:rPr kumimoji="1" lang="en-US" altLang="ja-JP" b="0" u="none" dirty="0" smtClean="0">
                <a:latin typeface="+mn-ea"/>
                <a:ea typeface="+mn-ea"/>
              </a:rPr>
              <a:t>4</a:t>
            </a:r>
            <a:r>
              <a:rPr kumimoji="1" lang="ja-JP" altLang="en-US" b="0" u="none" dirty="0" smtClean="0">
                <a:latin typeface="+mn-ea"/>
                <a:ea typeface="+mn-ea"/>
              </a:rPr>
              <a:t>人目の返事がそれまでの流れと変わって真面目なトーンになっているので、「急に真面目なことを言い出した。」などと言い出すことも考えられること</a:t>
            </a:r>
            <a:endParaRPr kumimoji="1" lang="en-US" altLang="ja-JP" b="0" u="none" dirty="0" smtClean="0">
              <a:latin typeface="+mn-ea"/>
              <a:ea typeface="+mn-ea"/>
            </a:endParaRPr>
          </a:p>
          <a:p>
            <a:endParaRPr kumimoji="1" lang="en-US" altLang="ja-JP" b="0" u="none" dirty="0" smtClean="0">
              <a:latin typeface="+mn-ea"/>
              <a:ea typeface="+mn-ea"/>
            </a:endParaRPr>
          </a:p>
          <a:p>
            <a:r>
              <a:rPr kumimoji="1" lang="ja-JP" altLang="en-US" b="0" u="none" dirty="0" smtClean="0">
                <a:latin typeface="+mn-ea"/>
                <a:ea typeface="+mn-ea"/>
              </a:rPr>
              <a:t>　些細なことや、好意的に行ったことだと考えていることが、いじめにつながるトラブルの種になることがあります。</a:t>
            </a:r>
            <a:endParaRPr kumimoji="1" lang="en-US" altLang="ja-JP" b="0" u="none" dirty="0" smtClean="0">
              <a:latin typeface="+mn-ea"/>
              <a:ea typeface="+mn-ea"/>
            </a:endParaRPr>
          </a:p>
          <a:p>
            <a:r>
              <a:rPr kumimoji="1" lang="ja-JP" altLang="en-US" b="0" u="none" dirty="0" smtClean="0">
                <a:latin typeface="+mn-ea"/>
                <a:ea typeface="+mn-ea"/>
              </a:rPr>
              <a:t>　そのようなトラブルの種から、グループ外しや、集団による無視や悪口、いじり、個人情報を故意に漏らすなどといったいじめに発展することがあるのです。</a:t>
            </a:r>
            <a:endParaRPr kumimoji="1" lang="ja-JP" altLang="en-US" b="0" u="none" dirty="0">
              <a:latin typeface="+mn-ea"/>
              <a:ea typeface="+mn-ea"/>
            </a:endParaRPr>
          </a:p>
        </p:txBody>
      </p:sp>
      <p:sp>
        <p:nvSpPr>
          <p:cNvPr id="4" name="スライド番号プレースホルダー 3"/>
          <p:cNvSpPr>
            <a:spLocks noGrp="1"/>
          </p:cNvSpPr>
          <p:nvPr>
            <p:ph type="sldNum" sz="quarter" idx="10"/>
          </p:nvPr>
        </p:nvSpPr>
        <p:spPr/>
        <p:txBody>
          <a:bodyPr/>
          <a:lstStyle/>
          <a:p>
            <a:fld id="{B3BAFDB6-1E1C-48C4-B8D6-8FD3616D6BF4}" type="slidenum">
              <a:rPr kumimoji="1" lang="ja-JP" altLang="en-US" smtClean="0"/>
              <a:t>3</a:t>
            </a:fld>
            <a:endParaRPr kumimoji="1" lang="ja-JP" altLang="en-US"/>
          </a:p>
        </p:txBody>
      </p:sp>
    </p:spTree>
    <p:extLst>
      <p:ext uri="{BB962C8B-B14F-4D97-AF65-F5344CB8AC3E}">
        <p14:creationId xmlns:p14="http://schemas.microsoft.com/office/powerpoint/2010/main" val="1443979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u="none" dirty="0" smtClean="0"/>
              <a:t>　先ほどのように、グループトークでのいじりや無視、あるいは文字だけ、スタンプだけのやり取りだからこそ起こる、意味の取り違いによるトラブルは、保護者の皆さんにも御理解いただけると思います。</a:t>
            </a:r>
            <a:endParaRPr kumimoji="1" lang="en-US" altLang="ja-JP" b="0" u="none" dirty="0" smtClean="0"/>
          </a:p>
          <a:p>
            <a:r>
              <a:rPr kumimoji="1" lang="ja-JP" altLang="en-US" b="0" u="none" dirty="0" smtClean="0"/>
              <a:t>　子供たちにとっても、非常に身近に起こり得る、いじめにつながるトラブルであると言えます。</a:t>
            </a:r>
            <a:endParaRPr kumimoji="1" lang="ja-JP" altLang="en-US" b="0" u="none" dirty="0"/>
          </a:p>
        </p:txBody>
      </p:sp>
      <p:sp>
        <p:nvSpPr>
          <p:cNvPr id="4" name="スライド番号プレースホルダー 3"/>
          <p:cNvSpPr>
            <a:spLocks noGrp="1"/>
          </p:cNvSpPr>
          <p:nvPr>
            <p:ph type="sldNum" sz="quarter" idx="10"/>
          </p:nvPr>
        </p:nvSpPr>
        <p:spPr/>
        <p:txBody>
          <a:bodyPr/>
          <a:lstStyle/>
          <a:p>
            <a:fld id="{B3BAFDB6-1E1C-48C4-B8D6-8FD3616D6BF4}" type="slidenum">
              <a:rPr kumimoji="1" lang="ja-JP" altLang="en-US" smtClean="0"/>
              <a:t>4</a:t>
            </a:fld>
            <a:endParaRPr kumimoji="1" lang="ja-JP" altLang="en-US"/>
          </a:p>
        </p:txBody>
      </p:sp>
    </p:spTree>
    <p:extLst>
      <p:ext uri="{BB962C8B-B14F-4D97-AF65-F5344CB8AC3E}">
        <p14:creationId xmlns:p14="http://schemas.microsoft.com/office/powerpoint/2010/main" val="2608964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u="none" dirty="0" smtClean="0"/>
              <a:t>　このような状況を踏まえて、東京都教育委員会では「ＳＮＳ東京ルール」を示しています。</a:t>
            </a:r>
            <a:endParaRPr kumimoji="1" lang="en-US" altLang="ja-JP" b="0" u="none" dirty="0" smtClean="0"/>
          </a:p>
          <a:p>
            <a:r>
              <a:rPr kumimoji="1" lang="ja-JP" altLang="en-US" b="0" u="none" dirty="0" smtClean="0"/>
              <a:t>　詳細は、後ほど配布資料を御覧ください。</a:t>
            </a:r>
            <a:endParaRPr kumimoji="1" lang="ja-JP" altLang="en-US" b="0" u="none" dirty="0"/>
          </a:p>
        </p:txBody>
      </p:sp>
      <p:sp>
        <p:nvSpPr>
          <p:cNvPr id="4" name="スライド番号プレースホルダー 3"/>
          <p:cNvSpPr>
            <a:spLocks noGrp="1"/>
          </p:cNvSpPr>
          <p:nvPr>
            <p:ph type="sldNum" sz="quarter" idx="10"/>
          </p:nvPr>
        </p:nvSpPr>
        <p:spPr/>
        <p:txBody>
          <a:bodyPr/>
          <a:lstStyle/>
          <a:p>
            <a:fld id="{B3BAFDB6-1E1C-48C4-B8D6-8FD3616D6BF4}" type="slidenum">
              <a:rPr kumimoji="1" lang="ja-JP" altLang="en-US" smtClean="0"/>
              <a:t>5</a:t>
            </a:fld>
            <a:endParaRPr kumimoji="1" lang="ja-JP" altLang="en-US"/>
          </a:p>
        </p:txBody>
      </p:sp>
    </p:spTree>
    <p:extLst>
      <p:ext uri="{BB962C8B-B14F-4D97-AF65-F5344CB8AC3E}">
        <p14:creationId xmlns:p14="http://schemas.microsoft.com/office/powerpoint/2010/main" val="345728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この「ＳＮＳ東京ルール」を受けて、学校でも様々な取組を行っています。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B3BAFDB6-1E1C-48C4-B8D6-8FD3616D6BF4}" type="slidenum">
              <a:rPr kumimoji="1" lang="ja-JP" altLang="en-US" smtClean="0"/>
              <a:t>6</a:t>
            </a:fld>
            <a:endParaRPr kumimoji="1" lang="ja-JP" altLang="en-US"/>
          </a:p>
        </p:txBody>
      </p:sp>
    </p:spTree>
    <p:extLst>
      <p:ext uri="{BB962C8B-B14F-4D97-AF65-F5344CB8AC3E}">
        <p14:creationId xmlns:p14="http://schemas.microsoft.com/office/powerpoint/2010/main" val="2562493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u="none" dirty="0" smtClean="0"/>
              <a:t>　「（例）○○学校　携帯電話・スマートフォンの使い方のルール」では、子供が守るルールとしてこのように示しています。</a:t>
            </a:r>
            <a:endParaRPr kumimoji="1" lang="ja-JP" altLang="en-US" b="0" u="none" dirty="0"/>
          </a:p>
        </p:txBody>
      </p:sp>
      <p:sp>
        <p:nvSpPr>
          <p:cNvPr id="4" name="スライド番号プレースホルダー 3"/>
          <p:cNvSpPr>
            <a:spLocks noGrp="1"/>
          </p:cNvSpPr>
          <p:nvPr>
            <p:ph type="sldNum" sz="quarter" idx="10"/>
          </p:nvPr>
        </p:nvSpPr>
        <p:spPr/>
        <p:txBody>
          <a:bodyPr/>
          <a:lstStyle/>
          <a:p>
            <a:fld id="{B3BAFDB6-1E1C-48C4-B8D6-8FD3616D6BF4}" type="slidenum">
              <a:rPr kumimoji="1" lang="ja-JP" altLang="en-US" smtClean="0"/>
              <a:t>7</a:t>
            </a:fld>
            <a:endParaRPr kumimoji="1" lang="ja-JP" altLang="en-US"/>
          </a:p>
        </p:txBody>
      </p:sp>
    </p:spTree>
    <p:extLst>
      <p:ext uri="{BB962C8B-B14F-4D97-AF65-F5344CB8AC3E}">
        <p14:creationId xmlns:p14="http://schemas.microsoft.com/office/powerpoint/2010/main" val="3594776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u="none" dirty="0" smtClean="0"/>
              <a:t>　また、保護者の皆様に御協力いただきたいこととして、このようにお願いしております。</a:t>
            </a:r>
            <a:endParaRPr kumimoji="1" lang="ja-JP" altLang="en-US" b="0" u="none" dirty="0"/>
          </a:p>
        </p:txBody>
      </p:sp>
      <p:sp>
        <p:nvSpPr>
          <p:cNvPr id="4" name="スライド番号プレースホルダー 3"/>
          <p:cNvSpPr>
            <a:spLocks noGrp="1"/>
          </p:cNvSpPr>
          <p:nvPr>
            <p:ph type="sldNum" sz="quarter" idx="10"/>
          </p:nvPr>
        </p:nvSpPr>
        <p:spPr/>
        <p:txBody>
          <a:bodyPr/>
          <a:lstStyle/>
          <a:p>
            <a:fld id="{B3BAFDB6-1E1C-48C4-B8D6-8FD3616D6BF4}" type="slidenum">
              <a:rPr kumimoji="1" lang="ja-JP" altLang="en-US" smtClean="0"/>
              <a:t>8</a:t>
            </a:fld>
            <a:endParaRPr kumimoji="1" lang="ja-JP" altLang="en-US"/>
          </a:p>
        </p:txBody>
      </p:sp>
    </p:spTree>
    <p:extLst>
      <p:ext uri="{BB962C8B-B14F-4D97-AF65-F5344CB8AC3E}">
        <p14:creationId xmlns:p14="http://schemas.microsoft.com/office/powerpoint/2010/main" val="3579732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u="none" dirty="0" smtClean="0"/>
              <a:t>　また、保護者の皆様に御協力いただきたいこととして、このようにお願いしております。</a:t>
            </a:r>
            <a:endParaRPr kumimoji="1" lang="ja-JP" altLang="en-US" b="0" u="none" dirty="0"/>
          </a:p>
        </p:txBody>
      </p:sp>
      <p:sp>
        <p:nvSpPr>
          <p:cNvPr id="4" name="スライド番号プレースホルダー 3"/>
          <p:cNvSpPr>
            <a:spLocks noGrp="1"/>
          </p:cNvSpPr>
          <p:nvPr>
            <p:ph type="sldNum" sz="quarter" idx="10"/>
          </p:nvPr>
        </p:nvSpPr>
        <p:spPr/>
        <p:txBody>
          <a:bodyPr/>
          <a:lstStyle/>
          <a:p>
            <a:fld id="{B3BAFDB6-1E1C-48C4-B8D6-8FD3616D6BF4}" type="slidenum">
              <a:rPr kumimoji="1" lang="ja-JP" altLang="en-US" smtClean="0"/>
              <a:t>9</a:t>
            </a:fld>
            <a:endParaRPr kumimoji="1" lang="ja-JP" altLang="en-US"/>
          </a:p>
        </p:txBody>
      </p:sp>
    </p:spTree>
    <p:extLst>
      <p:ext uri="{BB962C8B-B14F-4D97-AF65-F5344CB8AC3E}">
        <p14:creationId xmlns:p14="http://schemas.microsoft.com/office/powerpoint/2010/main" val="854104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9B8A0EBE-F45C-4AC6-9844-FB1F8EF7AD85}" type="datetimeFigureOut">
              <a:rPr kumimoji="1" lang="ja-JP" altLang="en-US" smtClean="0"/>
              <a:t>2021/3/15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19A29F8-CA02-478E-9A7E-ED8D036719E8}" type="slidenum">
              <a:rPr kumimoji="1" lang="ja-JP" altLang="en-US" smtClean="0"/>
              <a:t>‹#›</a:t>
            </a:fld>
            <a:endParaRPr kumimoji="1" lang="ja-JP" altLang="en-US"/>
          </a:p>
        </p:txBody>
      </p:sp>
    </p:spTree>
    <p:extLst>
      <p:ext uri="{BB962C8B-B14F-4D97-AF65-F5344CB8AC3E}">
        <p14:creationId xmlns:p14="http://schemas.microsoft.com/office/powerpoint/2010/main" val="2137362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B8A0EBE-F45C-4AC6-9844-FB1F8EF7AD85}" type="datetimeFigureOut">
              <a:rPr kumimoji="1" lang="ja-JP" altLang="en-US" smtClean="0"/>
              <a:t>2021/3/15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19A29F8-CA02-478E-9A7E-ED8D036719E8}" type="slidenum">
              <a:rPr kumimoji="1" lang="ja-JP" altLang="en-US" smtClean="0"/>
              <a:t>‹#›</a:t>
            </a:fld>
            <a:endParaRPr kumimoji="1" lang="ja-JP" altLang="en-US"/>
          </a:p>
        </p:txBody>
      </p:sp>
    </p:spTree>
    <p:extLst>
      <p:ext uri="{BB962C8B-B14F-4D97-AF65-F5344CB8AC3E}">
        <p14:creationId xmlns:p14="http://schemas.microsoft.com/office/powerpoint/2010/main" val="3474580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B8A0EBE-F45C-4AC6-9844-FB1F8EF7AD85}" type="datetimeFigureOut">
              <a:rPr kumimoji="1" lang="ja-JP" altLang="en-US" smtClean="0"/>
              <a:t>2021/3/15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19A29F8-CA02-478E-9A7E-ED8D036719E8}" type="slidenum">
              <a:rPr kumimoji="1" lang="ja-JP" altLang="en-US" smtClean="0"/>
              <a:t>‹#›</a:t>
            </a:fld>
            <a:endParaRPr kumimoji="1" lang="ja-JP" altLang="en-US"/>
          </a:p>
        </p:txBody>
      </p:sp>
    </p:spTree>
    <p:extLst>
      <p:ext uri="{BB962C8B-B14F-4D97-AF65-F5344CB8AC3E}">
        <p14:creationId xmlns:p14="http://schemas.microsoft.com/office/powerpoint/2010/main" val="226454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B8A0EBE-F45C-4AC6-9844-FB1F8EF7AD85}" type="datetimeFigureOut">
              <a:rPr kumimoji="1" lang="ja-JP" altLang="en-US" smtClean="0"/>
              <a:t>2021/3/15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19A29F8-CA02-478E-9A7E-ED8D036719E8}" type="slidenum">
              <a:rPr kumimoji="1" lang="ja-JP" altLang="en-US" smtClean="0"/>
              <a:t>‹#›</a:t>
            </a:fld>
            <a:endParaRPr kumimoji="1" lang="ja-JP" altLang="en-US"/>
          </a:p>
        </p:txBody>
      </p:sp>
    </p:spTree>
    <p:extLst>
      <p:ext uri="{BB962C8B-B14F-4D97-AF65-F5344CB8AC3E}">
        <p14:creationId xmlns:p14="http://schemas.microsoft.com/office/powerpoint/2010/main" val="1421628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9B8A0EBE-F45C-4AC6-9844-FB1F8EF7AD85}" type="datetimeFigureOut">
              <a:rPr kumimoji="1" lang="ja-JP" altLang="en-US" smtClean="0"/>
              <a:t>2021/3/15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19A29F8-CA02-478E-9A7E-ED8D036719E8}" type="slidenum">
              <a:rPr kumimoji="1" lang="ja-JP" altLang="en-US" smtClean="0"/>
              <a:t>‹#›</a:t>
            </a:fld>
            <a:endParaRPr kumimoji="1" lang="ja-JP" altLang="en-US"/>
          </a:p>
        </p:txBody>
      </p:sp>
    </p:spTree>
    <p:extLst>
      <p:ext uri="{BB962C8B-B14F-4D97-AF65-F5344CB8AC3E}">
        <p14:creationId xmlns:p14="http://schemas.microsoft.com/office/powerpoint/2010/main" val="588430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9B8A0EBE-F45C-4AC6-9844-FB1F8EF7AD85}" type="datetimeFigureOut">
              <a:rPr kumimoji="1" lang="ja-JP" altLang="en-US" smtClean="0"/>
              <a:t>2021/3/15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19A29F8-CA02-478E-9A7E-ED8D036719E8}" type="slidenum">
              <a:rPr kumimoji="1" lang="ja-JP" altLang="en-US" smtClean="0"/>
              <a:t>‹#›</a:t>
            </a:fld>
            <a:endParaRPr kumimoji="1" lang="ja-JP" altLang="en-US"/>
          </a:p>
        </p:txBody>
      </p:sp>
    </p:spTree>
    <p:extLst>
      <p:ext uri="{BB962C8B-B14F-4D97-AF65-F5344CB8AC3E}">
        <p14:creationId xmlns:p14="http://schemas.microsoft.com/office/powerpoint/2010/main" val="932210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9B8A0EBE-F45C-4AC6-9844-FB1F8EF7AD85}" type="datetimeFigureOut">
              <a:rPr kumimoji="1" lang="ja-JP" altLang="en-US" smtClean="0"/>
              <a:t>2021/3/15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19A29F8-CA02-478E-9A7E-ED8D036719E8}" type="slidenum">
              <a:rPr kumimoji="1" lang="ja-JP" altLang="en-US" smtClean="0"/>
              <a:t>‹#›</a:t>
            </a:fld>
            <a:endParaRPr kumimoji="1" lang="ja-JP" altLang="en-US"/>
          </a:p>
        </p:txBody>
      </p:sp>
    </p:spTree>
    <p:extLst>
      <p:ext uri="{BB962C8B-B14F-4D97-AF65-F5344CB8AC3E}">
        <p14:creationId xmlns:p14="http://schemas.microsoft.com/office/powerpoint/2010/main" val="2716027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9B8A0EBE-F45C-4AC6-9844-FB1F8EF7AD85}" type="datetimeFigureOut">
              <a:rPr kumimoji="1" lang="ja-JP" altLang="en-US" smtClean="0"/>
              <a:t>2021/3/15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19A29F8-CA02-478E-9A7E-ED8D036719E8}" type="slidenum">
              <a:rPr kumimoji="1" lang="ja-JP" altLang="en-US" smtClean="0"/>
              <a:t>‹#›</a:t>
            </a:fld>
            <a:endParaRPr kumimoji="1" lang="ja-JP" altLang="en-US"/>
          </a:p>
        </p:txBody>
      </p:sp>
    </p:spTree>
    <p:extLst>
      <p:ext uri="{BB962C8B-B14F-4D97-AF65-F5344CB8AC3E}">
        <p14:creationId xmlns:p14="http://schemas.microsoft.com/office/powerpoint/2010/main" val="3356797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B8A0EBE-F45C-4AC6-9844-FB1F8EF7AD85}" type="datetimeFigureOut">
              <a:rPr kumimoji="1" lang="ja-JP" altLang="en-US" smtClean="0"/>
              <a:t>2021/3/15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19A29F8-CA02-478E-9A7E-ED8D036719E8}" type="slidenum">
              <a:rPr kumimoji="1" lang="ja-JP" altLang="en-US" smtClean="0"/>
              <a:t>‹#›</a:t>
            </a:fld>
            <a:endParaRPr kumimoji="1" lang="ja-JP" altLang="en-US"/>
          </a:p>
        </p:txBody>
      </p:sp>
    </p:spTree>
    <p:extLst>
      <p:ext uri="{BB962C8B-B14F-4D97-AF65-F5344CB8AC3E}">
        <p14:creationId xmlns:p14="http://schemas.microsoft.com/office/powerpoint/2010/main" val="780256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B8A0EBE-F45C-4AC6-9844-FB1F8EF7AD85}" type="datetimeFigureOut">
              <a:rPr kumimoji="1" lang="ja-JP" altLang="en-US" smtClean="0"/>
              <a:t>2021/3/15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19A29F8-CA02-478E-9A7E-ED8D036719E8}" type="slidenum">
              <a:rPr kumimoji="1" lang="ja-JP" altLang="en-US" smtClean="0"/>
              <a:t>‹#›</a:t>
            </a:fld>
            <a:endParaRPr kumimoji="1" lang="ja-JP" altLang="en-US"/>
          </a:p>
        </p:txBody>
      </p:sp>
    </p:spTree>
    <p:extLst>
      <p:ext uri="{BB962C8B-B14F-4D97-AF65-F5344CB8AC3E}">
        <p14:creationId xmlns:p14="http://schemas.microsoft.com/office/powerpoint/2010/main" val="2890742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B8A0EBE-F45C-4AC6-9844-FB1F8EF7AD85}" type="datetimeFigureOut">
              <a:rPr kumimoji="1" lang="ja-JP" altLang="en-US" smtClean="0"/>
              <a:t>2021/3/15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19A29F8-CA02-478E-9A7E-ED8D036719E8}" type="slidenum">
              <a:rPr kumimoji="1" lang="ja-JP" altLang="en-US" smtClean="0"/>
              <a:t>‹#›</a:t>
            </a:fld>
            <a:endParaRPr kumimoji="1" lang="ja-JP" altLang="en-US"/>
          </a:p>
        </p:txBody>
      </p:sp>
    </p:spTree>
    <p:extLst>
      <p:ext uri="{BB962C8B-B14F-4D97-AF65-F5344CB8AC3E}">
        <p14:creationId xmlns:p14="http://schemas.microsoft.com/office/powerpoint/2010/main" val="1819254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8A0EBE-F45C-4AC6-9844-FB1F8EF7AD85}" type="datetimeFigureOut">
              <a:rPr kumimoji="1" lang="ja-JP" altLang="en-US" smtClean="0"/>
              <a:t>2021/3/15</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9A29F8-CA02-478E-9A7E-ED8D036719E8}" type="slidenum">
              <a:rPr kumimoji="1" lang="ja-JP" altLang="en-US" smtClean="0"/>
              <a:t>‹#›</a:t>
            </a:fld>
            <a:endParaRPr kumimoji="1" lang="ja-JP" altLang="en-US"/>
          </a:p>
        </p:txBody>
      </p:sp>
    </p:spTree>
    <p:extLst>
      <p:ext uri="{BB962C8B-B14F-4D97-AF65-F5344CB8AC3E}">
        <p14:creationId xmlns:p14="http://schemas.microsoft.com/office/powerpoint/2010/main" val="2864906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900752" y="1201004"/>
            <a:ext cx="10495129" cy="2852382"/>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 name="タイトル 1"/>
          <p:cNvSpPr>
            <a:spLocks noGrp="1"/>
          </p:cNvSpPr>
          <p:nvPr>
            <p:ph type="ctrTitle"/>
          </p:nvPr>
        </p:nvSpPr>
        <p:spPr>
          <a:xfrm>
            <a:off x="672661" y="1016106"/>
            <a:ext cx="10846676" cy="2387600"/>
          </a:xfrm>
        </p:spPr>
        <p:txBody>
          <a:bodyPr>
            <a:noAutofit/>
          </a:bodyPr>
          <a:lstStyle/>
          <a:p>
            <a:r>
              <a:rPr kumimoji="1" lang="ja-JP" altLang="en-US" sz="6600" b="1" dirty="0" smtClean="0">
                <a:solidFill>
                  <a:schemeClr val="bg1"/>
                </a:solidFill>
                <a:latin typeface="メイリオ" panose="020B0604030504040204" pitchFamily="50" charset="-128"/>
                <a:ea typeface="メイリオ" panose="020B0604030504040204" pitchFamily="50" charset="-128"/>
              </a:rPr>
              <a:t>インターネット上での</a:t>
            </a:r>
            <a:r>
              <a:rPr kumimoji="1" lang="en-US" altLang="ja-JP" sz="6600" b="1" dirty="0" smtClean="0">
                <a:solidFill>
                  <a:schemeClr val="bg1"/>
                </a:solidFill>
                <a:latin typeface="メイリオ" panose="020B0604030504040204" pitchFamily="50" charset="-128"/>
                <a:ea typeface="メイリオ" panose="020B0604030504040204" pitchFamily="50" charset="-128"/>
              </a:rPr>
              <a:t/>
            </a:r>
            <a:br>
              <a:rPr kumimoji="1" lang="en-US" altLang="ja-JP" sz="6600" b="1" dirty="0" smtClean="0">
                <a:solidFill>
                  <a:schemeClr val="bg1"/>
                </a:solidFill>
                <a:latin typeface="メイリオ" panose="020B0604030504040204" pitchFamily="50" charset="-128"/>
                <a:ea typeface="メイリオ" panose="020B0604030504040204" pitchFamily="50" charset="-128"/>
              </a:rPr>
            </a:br>
            <a:r>
              <a:rPr kumimoji="1" lang="ja-JP" altLang="en-US" sz="6600" b="1" dirty="0" smtClean="0">
                <a:solidFill>
                  <a:schemeClr val="bg1"/>
                </a:solidFill>
                <a:latin typeface="メイリオ" panose="020B0604030504040204" pitchFamily="50" charset="-128"/>
                <a:ea typeface="メイリオ" panose="020B0604030504040204" pitchFamily="50" charset="-128"/>
              </a:rPr>
              <a:t>いじめ問題について</a:t>
            </a:r>
            <a:endParaRPr kumimoji="1" lang="ja-JP" altLang="en-US" sz="6600" b="1" dirty="0">
              <a:solidFill>
                <a:schemeClr val="bg1"/>
              </a:solidFill>
              <a:latin typeface="メイリオ" panose="020B0604030504040204" pitchFamily="50" charset="-128"/>
              <a:ea typeface="メイリオ" panose="020B0604030504040204" pitchFamily="50" charset="-128"/>
            </a:endParaRPr>
          </a:p>
        </p:txBody>
      </p:sp>
      <p:sp>
        <p:nvSpPr>
          <p:cNvPr id="3" name="サブタイトル 2"/>
          <p:cNvSpPr>
            <a:spLocks noGrp="1"/>
          </p:cNvSpPr>
          <p:nvPr>
            <p:ph type="subTitle" idx="1"/>
          </p:nvPr>
        </p:nvSpPr>
        <p:spPr>
          <a:xfrm>
            <a:off x="1162045" y="3387456"/>
            <a:ext cx="9972541" cy="878983"/>
          </a:xfrm>
        </p:spPr>
        <p:txBody>
          <a:bodyPr>
            <a:normAutofit/>
          </a:bodyPr>
          <a:lstStyle/>
          <a:p>
            <a:r>
              <a:rPr kumimoji="1" lang="en-US" altLang="ja-JP" sz="3600" b="1" dirty="0" smtClean="0">
                <a:solidFill>
                  <a:schemeClr val="bg1"/>
                </a:solidFill>
                <a:latin typeface="メイリオ" panose="020B0604030504040204" pitchFamily="50" charset="-128"/>
                <a:ea typeface="メイリオ" panose="020B0604030504040204" pitchFamily="50" charset="-128"/>
              </a:rPr>
              <a:t>―</a:t>
            </a:r>
            <a:r>
              <a:rPr kumimoji="1" lang="ja-JP" altLang="en-US" sz="3600" b="1" dirty="0" smtClean="0">
                <a:solidFill>
                  <a:schemeClr val="bg1"/>
                </a:solidFill>
                <a:latin typeface="メイリオ" panose="020B0604030504040204" pitchFamily="50" charset="-128"/>
                <a:ea typeface="メイリオ" panose="020B0604030504040204" pitchFamily="50" charset="-128"/>
              </a:rPr>
              <a:t>ケータイ・スマホトラブルから考える</a:t>
            </a:r>
            <a:r>
              <a:rPr kumimoji="1" lang="en-US" altLang="ja-JP" sz="3600" b="1" dirty="0" smtClean="0">
                <a:solidFill>
                  <a:schemeClr val="bg1"/>
                </a:solidFill>
                <a:latin typeface="メイリオ" panose="020B0604030504040204" pitchFamily="50" charset="-128"/>
                <a:ea typeface="メイリオ" panose="020B0604030504040204" pitchFamily="50" charset="-128"/>
              </a:rPr>
              <a:t>―</a:t>
            </a:r>
            <a:endParaRPr kumimoji="1" lang="ja-JP" altLang="en-US" sz="3600" b="1" dirty="0">
              <a:solidFill>
                <a:schemeClr val="bg1"/>
              </a:solidFill>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6685613" y="5141626"/>
            <a:ext cx="4833724" cy="1077218"/>
          </a:xfrm>
          <a:prstGeom prst="rect">
            <a:avLst/>
          </a:prstGeom>
          <a:noFill/>
        </p:spPr>
        <p:txBody>
          <a:bodyPr wrap="square" rtlCol="0">
            <a:spAutoFit/>
          </a:bodyPr>
          <a:lstStyle/>
          <a:p>
            <a:r>
              <a:rPr kumimoji="1" lang="ja-JP" altLang="en-US" sz="3200" b="1" dirty="0" smtClean="0">
                <a:latin typeface="メイリオ" panose="020B0604030504040204" pitchFamily="50" charset="-128"/>
                <a:ea typeface="メイリオ" panose="020B0604030504040204" pitchFamily="50" charset="-128"/>
              </a:rPr>
              <a:t>令和○年○月○日（○）</a:t>
            </a:r>
            <a:endParaRPr kumimoji="1" lang="en-US" altLang="ja-JP" sz="3200" b="1" dirty="0" smtClean="0">
              <a:latin typeface="メイリオ" panose="020B0604030504040204" pitchFamily="50" charset="-128"/>
              <a:ea typeface="メイリオ" panose="020B0604030504040204" pitchFamily="50" charset="-128"/>
            </a:endParaRPr>
          </a:p>
          <a:p>
            <a:pPr algn="r"/>
            <a:r>
              <a:rPr lang="ja-JP" altLang="en-US" sz="3200" b="1" dirty="0" smtClean="0">
                <a:latin typeface="メイリオ" panose="020B0604030504040204" pitchFamily="50" charset="-128"/>
                <a:ea typeface="メイリオ" panose="020B0604030504040204" pitchFamily="50" charset="-128"/>
              </a:rPr>
              <a:t>○○立○○学校</a:t>
            </a:r>
            <a:endParaRPr kumimoji="1" lang="ja-JP" altLang="en-US" sz="32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7232140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50297" y="5474998"/>
            <a:ext cx="5651019" cy="56693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000" b="1" dirty="0" smtClean="0">
                <a:latin typeface="メイリオ" panose="020B0604030504040204" pitchFamily="50" charset="-128"/>
                <a:ea typeface="メイリオ" panose="020B0604030504040204" pitchFamily="50" charset="-128"/>
              </a:rPr>
              <a:t>出典「令和３年度版</a:t>
            </a:r>
            <a:r>
              <a:rPr lang="en-US" altLang="ja-JP" sz="2000" b="1" dirty="0" smtClean="0">
                <a:latin typeface="メイリオ" panose="020B0604030504040204" pitchFamily="50" charset="-128"/>
                <a:ea typeface="メイリオ" panose="020B0604030504040204" pitchFamily="50" charset="-128"/>
              </a:rPr>
              <a:t>SNS</a:t>
            </a:r>
            <a:r>
              <a:rPr lang="ja-JP" altLang="en-US" sz="2000" b="1" dirty="0" smtClean="0">
                <a:latin typeface="メイリオ" panose="020B0604030504040204" pitchFamily="50" charset="-128"/>
                <a:ea typeface="メイリオ" panose="020B0604030504040204" pitchFamily="50" charset="-128"/>
              </a:rPr>
              <a:t>東京ノート</a:t>
            </a:r>
            <a:r>
              <a:rPr lang="ja-JP" altLang="en-US" sz="2000" b="1" dirty="0">
                <a:latin typeface="メイリオ" panose="020B0604030504040204" pitchFamily="50" charset="-128"/>
                <a:ea typeface="メイリオ" panose="020B0604030504040204" pitchFamily="50" charset="-128"/>
              </a:rPr>
              <a:t>４</a:t>
            </a:r>
            <a:r>
              <a:rPr lang="ja-JP" altLang="en-US" sz="2000" b="1" dirty="0" smtClean="0">
                <a:latin typeface="メイリオ" panose="020B0604030504040204" pitchFamily="50" charset="-128"/>
                <a:ea typeface="メイリオ" panose="020B0604030504040204" pitchFamily="50" charset="-128"/>
              </a:rPr>
              <a:t>」</a:t>
            </a:r>
            <a:endParaRPr kumimoji="1" lang="ja-JP" altLang="en-US" sz="2000" b="1" dirty="0">
              <a:latin typeface="メイリオ" panose="020B0604030504040204" pitchFamily="50" charset="-128"/>
              <a:ea typeface="メイリオ" panose="020B0604030504040204" pitchFamily="50" charset="-128"/>
            </a:endParaRPr>
          </a:p>
        </p:txBody>
      </p:sp>
      <p:pic>
        <p:nvPicPr>
          <p:cNvPr id="6" name="図 5"/>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51496" r="50793"/>
          <a:stretch/>
        </p:blipFill>
        <p:spPr bwMode="auto">
          <a:xfrm rot="5400000">
            <a:off x="415280" y="643898"/>
            <a:ext cx="4875393" cy="4839597"/>
          </a:xfrm>
          <a:prstGeom prst="rect">
            <a:avLst/>
          </a:prstGeom>
          <a:noFill/>
          <a:extLst>
            <a:ext uri="{909E8E84-426E-40DD-AFC4-6F175D3DCCD1}">
              <a14:hiddenFill xmlns:a14="http://schemas.microsoft.com/office/drawing/2010/main">
                <a:solidFill>
                  <a:srgbClr val="FFFFFF"/>
                </a:solidFill>
              </a14:hiddenFill>
            </a:ext>
          </a:extLst>
        </p:spPr>
      </p:pic>
      <p:sp>
        <p:nvSpPr>
          <p:cNvPr id="8" name="縦書きテキスト プレースホルダー 2"/>
          <p:cNvSpPr txBox="1">
            <a:spLocks/>
          </p:cNvSpPr>
          <p:nvPr/>
        </p:nvSpPr>
        <p:spPr>
          <a:xfrm>
            <a:off x="5555656" y="692393"/>
            <a:ext cx="6355831" cy="51052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4100"/>
              </a:lnSpc>
              <a:buFont typeface="Arial" panose="020B0604020202020204" pitchFamily="34" charset="0"/>
              <a:buNone/>
            </a:pPr>
            <a:r>
              <a:rPr lang="ja-JP" altLang="en-US" sz="3600" b="1" dirty="0" smtClean="0">
                <a:latin typeface="メイリオ" panose="020B0604030504040204" pitchFamily="50" charset="-128"/>
                <a:ea typeface="メイリオ" panose="020B0604030504040204" pitchFamily="50" charset="-128"/>
              </a:rPr>
              <a:t>　ルールを作って守っていても、うっかり写真をアップしてしまったり、不適切な内容を投稿してしまったりすることがあります。</a:t>
            </a:r>
            <a:endParaRPr lang="en-US" altLang="ja-JP" sz="3600" b="1" dirty="0" smtClean="0">
              <a:latin typeface="メイリオ" panose="020B0604030504040204" pitchFamily="50" charset="-128"/>
              <a:ea typeface="メイリオ" panose="020B0604030504040204" pitchFamily="50" charset="-128"/>
            </a:endParaRPr>
          </a:p>
          <a:p>
            <a:pPr marL="0" indent="0">
              <a:lnSpc>
                <a:spcPts val="4100"/>
              </a:lnSpc>
              <a:buFont typeface="Arial" panose="020B0604020202020204" pitchFamily="34" charset="0"/>
              <a:buNone/>
            </a:pPr>
            <a:endParaRPr lang="en-US" altLang="ja-JP" sz="3600" b="1" dirty="0" smtClean="0">
              <a:latin typeface="メイリオ" panose="020B0604030504040204" pitchFamily="50" charset="-128"/>
              <a:ea typeface="メイリオ" panose="020B0604030504040204" pitchFamily="50" charset="-128"/>
            </a:endParaRPr>
          </a:p>
          <a:p>
            <a:pPr marL="0" indent="0">
              <a:lnSpc>
                <a:spcPts val="4100"/>
              </a:lnSpc>
              <a:buFont typeface="Arial" panose="020B0604020202020204" pitchFamily="34" charset="0"/>
              <a:buNone/>
            </a:pPr>
            <a:r>
              <a:rPr lang="ja-JP" altLang="en-US" sz="3600" b="1" dirty="0" smtClean="0">
                <a:latin typeface="メイリオ" panose="020B0604030504040204" pitchFamily="50" charset="-128"/>
                <a:ea typeface="メイリオ" panose="020B0604030504040204" pitchFamily="50" charset="-128"/>
              </a:rPr>
              <a:t>　また、自分が守っていても、友達や第三者が投稿してしまう可能性もあります。</a:t>
            </a:r>
            <a:endParaRPr lang="en-US" altLang="ja-JP" sz="3600" b="1"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5957345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3487" y="272894"/>
            <a:ext cx="11320529" cy="1325563"/>
          </a:xfrm>
        </p:spPr>
        <p:txBody>
          <a:bodyPr>
            <a:noAutofit/>
          </a:bodyPr>
          <a:lstStyle/>
          <a:p>
            <a:r>
              <a:rPr lang="ja-JP" altLang="en-US" sz="4800" b="1" dirty="0" smtClean="0">
                <a:latin typeface="メイリオ" panose="020B0604030504040204" pitchFamily="50" charset="-128"/>
                <a:ea typeface="メイリオ" panose="020B0604030504040204" pitchFamily="50" charset="-128"/>
              </a:rPr>
              <a:t>インターネット上に</a:t>
            </a:r>
            <a:r>
              <a:rPr lang="en-US" altLang="ja-JP" sz="4800" b="1" dirty="0" smtClean="0">
                <a:latin typeface="メイリオ" panose="020B0604030504040204" pitchFamily="50" charset="-128"/>
                <a:ea typeface="メイリオ" panose="020B0604030504040204" pitchFamily="50" charset="-128"/>
              </a:rPr>
              <a:t/>
            </a:r>
            <a:br>
              <a:rPr lang="en-US" altLang="ja-JP" sz="4800" b="1" dirty="0" smtClean="0">
                <a:latin typeface="メイリオ" panose="020B0604030504040204" pitchFamily="50" charset="-128"/>
                <a:ea typeface="メイリオ" panose="020B0604030504040204" pitchFamily="50" charset="-128"/>
              </a:rPr>
            </a:br>
            <a:r>
              <a:rPr lang="ja-JP" altLang="en-US" sz="4800" b="1" dirty="0">
                <a:latin typeface="メイリオ" panose="020B0604030504040204" pitchFamily="50" charset="-128"/>
                <a:ea typeface="メイリオ" panose="020B0604030504040204" pitchFamily="50" charset="-128"/>
              </a:rPr>
              <a:t>　</a:t>
            </a:r>
            <a:r>
              <a:rPr lang="ja-JP" altLang="en-US" sz="4800" b="1" dirty="0" smtClean="0">
                <a:latin typeface="メイリオ" panose="020B0604030504040204" pitchFamily="50" charset="-128"/>
                <a:ea typeface="メイリオ" panose="020B0604030504040204" pitchFamily="50" charset="-128"/>
              </a:rPr>
              <a:t>　　　不適切な情報が掲載されたら</a:t>
            </a:r>
            <a:r>
              <a:rPr lang="en-US" altLang="ja-JP" sz="4800" b="1" dirty="0" smtClean="0">
                <a:latin typeface="メイリオ" panose="020B0604030504040204" pitchFamily="50" charset="-128"/>
                <a:ea typeface="メイリオ" panose="020B0604030504040204" pitchFamily="50" charset="-128"/>
              </a:rPr>
              <a:t>…</a:t>
            </a:r>
            <a:endParaRPr kumimoji="1" lang="ja-JP" altLang="en-US" sz="4800" b="1" dirty="0">
              <a:latin typeface="メイリオ" panose="020B0604030504040204" pitchFamily="50" charset="-128"/>
              <a:ea typeface="メイリオ" panose="020B0604030504040204" pitchFamily="50" charset="-128"/>
            </a:endParaRPr>
          </a:p>
        </p:txBody>
      </p:sp>
      <p:sp>
        <p:nvSpPr>
          <p:cNvPr id="4" name="角丸四角形 3"/>
          <p:cNvSpPr/>
          <p:nvPr/>
        </p:nvSpPr>
        <p:spPr>
          <a:xfrm>
            <a:off x="334850" y="1828800"/>
            <a:ext cx="11359166" cy="119945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ja-JP" altLang="en-US" sz="3200" b="1" dirty="0" smtClean="0">
                <a:latin typeface="メイリオ" panose="020B0604030504040204" pitchFamily="50" charset="-128"/>
                <a:ea typeface="メイリオ" panose="020B0604030504040204" pitchFamily="50" charset="-128"/>
              </a:rPr>
              <a:t>記録に残す</a:t>
            </a:r>
            <a:endParaRPr lang="en-US" altLang="ja-JP" sz="3200" b="1" dirty="0" smtClean="0">
              <a:latin typeface="メイリオ" panose="020B0604030504040204" pitchFamily="50" charset="-128"/>
              <a:ea typeface="メイリオ" panose="020B0604030504040204" pitchFamily="50" charset="-128"/>
            </a:endParaRPr>
          </a:p>
          <a:p>
            <a:r>
              <a:rPr lang="ja-JP" altLang="en-US" sz="2800" dirty="0" smtClean="0">
                <a:latin typeface="メイリオ" panose="020B0604030504040204" pitchFamily="50" charset="-128"/>
                <a:ea typeface="メイリオ" panose="020B0604030504040204" pitchFamily="50" charset="-128"/>
              </a:rPr>
              <a:t>アプリの画面、</a:t>
            </a:r>
            <a:r>
              <a:rPr lang="en-US" altLang="ja-JP" sz="2800" dirty="0" smtClean="0">
                <a:latin typeface="メイリオ" panose="020B0604030504040204" pitchFamily="50" charset="-128"/>
                <a:ea typeface="メイリオ" panose="020B0604030504040204" pitchFamily="50" charset="-128"/>
              </a:rPr>
              <a:t>URL</a:t>
            </a:r>
            <a:r>
              <a:rPr lang="ja-JP" altLang="en-US" sz="2800" dirty="0" err="1" smtClean="0">
                <a:latin typeface="メイリオ" panose="020B0604030504040204" pitchFamily="50" charset="-128"/>
                <a:ea typeface="メイリオ" panose="020B0604030504040204" pitchFamily="50" charset="-128"/>
              </a:rPr>
              <a:t>、</a:t>
            </a:r>
            <a:r>
              <a:rPr lang="ja-JP" altLang="en-US" sz="2800" dirty="0" smtClean="0">
                <a:latin typeface="メイリオ" panose="020B0604030504040204" pitchFamily="50" charset="-128"/>
                <a:ea typeface="メイリオ" panose="020B0604030504040204" pitchFamily="50" charset="-128"/>
              </a:rPr>
              <a:t>掲載日時、内容等（キャプチャ画像等で保存）</a:t>
            </a:r>
            <a:endParaRPr kumimoji="1" lang="ja-JP" altLang="en-US" sz="2800" dirty="0">
              <a:latin typeface="メイリオ" panose="020B0604030504040204" pitchFamily="50" charset="-128"/>
              <a:ea typeface="メイリオ" panose="020B0604030504040204" pitchFamily="50" charset="-128"/>
            </a:endParaRPr>
          </a:p>
        </p:txBody>
      </p:sp>
      <p:sp>
        <p:nvSpPr>
          <p:cNvPr id="5" name="角丸四角形 4"/>
          <p:cNvSpPr/>
          <p:nvPr/>
        </p:nvSpPr>
        <p:spPr>
          <a:xfrm>
            <a:off x="334850" y="3576335"/>
            <a:ext cx="11359166" cy="135717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ja-JP" altLang="en-US" sz="3200" b="1" dirty="0" smtClean="0">
                <a:latin typeface="メイリオ" panose="020B0604030504040204" pitchFamily="50" charset="-128"/>
                <a:ea typeface="メイリオ" panose="020B0604030504040204" pitchFamily="50" charset="-128"/>
              </a:rPr>
              <a:t>削除要請をする</a:t>
            </a:r>
            <a:endParaRPr lang="en-US" altLang="ja-JP" sz="3200" b="1" dirty="0" smtClean="0">
              <a:latin typeface="メイリオ" panose="020B0604030504040204" pitchFamily="50" charset="-128"/>
              <a:ea typeface="メイリオ" panose="020B0604030504040204" pitchFamily="50" charset="-128"/>
            </a:endParaRPr>
          </a:p>
          <a:p>
            <a:r>
              <a:rPr lang="ja-JP" altLang="en-US" sz="2800" dirty="0" smtClean="0">
                <a:latin typeface="メイリオ" panose="020B0604030504040204" pitchFamily="50" charset="-128"/>
                <a:ea typeface="メイリオ" panose="020B0604030504040204" pitchFamily="50" charset="-128"/>
              </a:rPr>
              <a:t>ネット</a:t>
            </a:r>
            <a:r>
              <a:rPr lang="ja-JP" altLang="en-US" sz="2800" dirty="0">
                <a:latin typeface="メイリオ" panose="020B0604030504040204" pitchFamily="50" charset="-128"/>
                <a:ea typeface="メイリオ" panose="020B0604030504040204" pitchFamily="50" charset="-128"/>
              </a:rPr>
              <a:t>に掲示</a:t>
            </a:r>
            <a:r>
              <a:rPr lang="ja-JP" altLang="en-US" sz="2800" dirty="0" smtClean="0">
                <a:latin typeface="メイリオ" panose="020B0604030504040204" pitchFamily="50" charset="-128"/>
                <a:ea typeface="メイリオ" panose="020B0604030504040204" pitchFamily="50" charset="-128"/>
              </a:rPr>
              <a:t>した本人　ネットサービス事業者　その他</a:t>
            </a:r>
            <a:r>
              <a:rPr lang="ja-JP" altLang="en-US" sz="2800" dirty="0">
                <a:latin typeface="メイリオ" panose="020B0604030504040204" pitchFamily="50" charset="-128"/>
                <a:ea typeface="メイリオ" panose="020B0604030504040204" pitchFamily="50" charset="-128"/>
              </a:rPr>
              <a:t>専門</a:t>
            </a:r>
            <a:r>
              <a:rPr lang="ja-JP" altLang="en-US" sz="2800" dirty="0" smtClean="0">
                <a:latin typeface="メイリオ" panose="020B0604030504040204" pitchFamily="50" charset="-128"/>
                <a:ea typeface="メイリオ" panose="020B0604030504040204" pitchFamily="50" charset="-128"/>
              </a:rPr>
              <a:t>機関</a:t>
            </a:r>
            <a:endParaRPr kumimoji="1" lang="ja-JP" altLang="en-US" sz="2800" dirty="0">
              <a:latin typeface="メイリオ" panose="020B0604030504040204" pitchFamily="50" charset="-128"/>
              <a:ea typeface="メイリオ" panose="020B0604030504040204" pitchFamily="50" charset="-128"/>
            </a:endParaRPr>
          </a:p>
        </p:txBody>
      </p:sp>
      <p:sp>
        <p:nvSpPr>
          <p:cNvPr id="6" name="角丸四角形 5"/>
          <p:cNvSpPr/>
          <p:nvPr/>
        </p:nvSpPr>
        <p:spPr>
          <a:xfrm>
            <a:off x="373487" y="5481595"/>
            <a:ext cx="1983347" cy="117975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ja-JP" altLang="en-US" sz="3200" b="1" dirty="0" smtClean="0">
                <a:latin typeface="メイリオ" panose="020B0604030504040204" pitchFamily="50" charset="-128"/>
                <a:ea typeface="メイリオ" panose="020B0604030504040204" pitchFamily="50" charset="-128"/>
              </a:rPr>
              <a:t>法的措置</a:t>
            </a:r>
            <a:endParaRPr kumimoji="1" lang="ja-JP" altLang="en-US" sz="2800" dirty="0">
              <a:latin typeface="メイリオ" panose="020B0604030504040204" pitchFamily="50" charset="-128"/>
              <a:ea typeface="メイリオ" panose="020B0604030504040204" pitchFamily="50" charset="-128"/>
            </a:endParaRPr>
          </a:p>
        </p:txBody>
      </p:sp>
      <p:sp>
        <p:nvSpPr>
          <p:cNvPr id="7" name="下矢印 6"/>
          <p:cNvSpPr/>
          <p:nvPr/>
        </p:nvSpPr>
        <p:spPr>
          <a:xfrm>
            <a:off x="831760" y="3115649"/>
            <a:ext cx="956068" cy="3732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下矢印 9"/>
          <p:cNvSpPr/>
          <p:nvPr/>
        </p:nvSpPr>
        <p:spPr>
          <a:xfrm>
            <a:off x="887126" y="5020909"/>
            <a:ext cx="956068" cy="3732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1966024" y="5019930"/>
            <a:ext cx="5996662" cy="461665"/>
          </a:xfrm>
          <a:prstGeom prst="rect">
            <a:avLst/>
          </a:prstGeom>
          <a:noFill/>
        </p:spPr>
        <p:txBody>
          <a:bodyPr wrap="square" rtlCol="0">
            <a:spAutoFit/>
          </a:bodyPr>
          <a:lstStyle/>
          <a:p>
            <a:r>
              <a:rPr kumimoji="1" lang="ja-JP" altLang="en-US" sz="2400" b="1" dirty="0" smtClean="0">
                <a:latin typeface="メイリオ" panose="020B0604030504040204" pitchFamily="50" charset="-128"/>
                <a:ea typeface="メイリオ" panose="020B0604030504040204" pitchFamily="50" charset="-128"/>
              </a:rPr>
              <a:t>それでも問題が解決しない時には</a:t>
            </a:r>
            <a:r>
              <a:rPr kumimoji="1" lang="en-US" altLang="ja-JP" sz="2400" b="1" dirty="0" smtClean="0">
                <a:latin typeface="メイリオ" panose="020B0604030504040204" pitchFamily="50" charset="-128"/>
                <a:ea typeface="メイリオ" panose="020B0604030504040204" pitchFamily="50" charset="-128"/>
              </a:rPr>
              <a:t>…</a:t>
            </a:r>
            <a:endParaRPr kumimoji="1" lang="ja-JP" altLang="en-US" sz="2400" b="1" dirty="0">
              <a:latin typeface="メイリオ" panose="020B0604030504040204" pitchFamily="50" charset="-128"/>
              <a:ea typeface="メイリオ" panose="020B0604030504040204" pitchFamily="50" charset="-128"/>
            </a:endParaRPr>
          </a:p>
        </p:txBody>
      </p:sp>
      <p:sp>
        <p:nvSpPr>
          <p:cNvPr id="9" name="正方形/長方形 8"/>
          <p:cNvSpPr/>
          <p:nvPr/>
        </p:nvSpPr>
        <p:spPr>
          <a:xfrm>
            <a:off x="6891899" y="6176964"/>
            <a:ext cx="5264583" cy="369332"/>
          </a:xfrm>
          <a:prstGeom prst="rect">
            <a:avLst/>
          </a:prstGeom>
        </p:spPr>
        <p:txBody>
          <a:bodyPr wrap="none">
            <a:spAutoFit/>
          </a:bodyPr>
          <a:lstStyle/>
          <a:p>
            <a:pPr algn="ctr"/>
            <a:r>
              <a:rPr lang="ja-JP" altLang="en-US" dirty="0">
                <a:latin typeface="メイリオ" panose="020B0604030504040204" pitchFamily="50" charset="-128"/>
                <a:ea typeface="メイリオ" panose="020B0604030504040204" pitchFamily="50" charset="-128"/>
              </a:rPr>
              <a:t>参考</a:t>
            </a:r>
            <a:r>
              <a:rPr lang="ja-JP" altLang="en-US" dirty="0" smtClean="0">
                <a:latin typeface="メイリオ" panose="020B0604030504040204" pitchFamily="50" charset="-128"/>
                <a:ea typeface="メイリオ" panose="020B0604030504040204" pitchFamily="50" charset="-128"/>
              </a:rPr>
              <a:t>「令和３年度版</a:t>
            </a:r>
            <a:r>
              <a:rPr lang="en-US" altLang="ja-JP" dirty="0">
                <a:latin typeface="メイリオ" panose="020B0604030504040204" pitchFamily="50" charset="-128"/>
                <a:ea typeface="メイリオ" panose="020B0604030504040204" pitchFamily="50" charset="-128"/>
              </a:rPr>
              <a:t>SNS</a:t>
            </a:r>
            <a:r>
              <a:rPr lang="ja-JP" altLang="en-US" dirty="0">
                <a:latin typeface="メイリオ" panose="020B0604030504040204" pitchFamily="50" charset="-128"/>
                <a:ea typeface="メイリオ" panose="020B0604030504040204" pitchFamily="50" charset="-128"/>
              </a:rPr>
              <a:t>東京</a:t>
            </a:r>
            <a:r>
              <a:rPr lang="ja-JP" altLang="en-US" dirty="0" smtClean="0">
                <a:latin typeface="メイリオ" panose="020B0604030504040204" pitchFamily="50" charset="-128"/>
                <a:ea typeface="メイリオ" panose="020B0604030504040204" pitchFamily="50" charset="-128"/>
              </a:rPr>
              <a:t>ノート活用の手引」</a:t>
            </a:r>
            <a:endParaRPr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9779686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5535" y="191068"/>
            <a:ext cx="11887200" cy="1325563"/>
          </a:xfrm>
        </p:spPr>
        <p:txBody>
          <a:bodyPr>
            <a:noAutofit/>
          </a:bodyPr>
          <a:lstStyle/>
          <a:p>
            <a:r>
              <a:rPr kumimoji="1" lang="ja-JP" altLang="en-US" sz="4800" b="1" dirty="0" smtClean="0">
                <a:latin typeface="メイリオ" panose="020B0604030504040204" pitchFamily="50" charset="-128"/>
                <a:ea typeface="メイリオ" panose="020B0604030504040204" pitchFamily="50" charset="-128"/>
              </a:rPr>
              <a:t>専門機関等の相談先が分からないときは</a:t>
            </a:r>
            <a:r>
              <a:rPr kumimoji="1" lang="en-US" altLang="ja-JP" sz="4800" b="1" dirty="0" smtClean="0">
                <a:latin typeface="メイリオ" panose="020B0604030504040204" pitchFamily="50" charset="-128"/>
                <a:ea typeface="メイリオ" panose="020B0604030504040204" pitchFamily="50" charset="-128"/>
              </a:rPr>
              <a:t>…</a:t>
            </a:r>
            <a:endParaRPr kumimoji="1" lang="ja-JP" altLang="en-US" sz="4800" b="1" dirty="0">
              <a:latin typeface="メイリオ" panose="020B0604030504040204" pitchFamily="50" charset="-128"/>
              <a:ea typeface="メイリオ" panose="020B0604030504040204" pitchFamily="50" charset="-128"/>
            </a:endParaRPr>
          </a:p>
        </p:txBody>
      </p:sp>
      <p:sp>
        <p:nvSpPr>
          <p:cNvPr id="3" name="縦書きテキスト プレースホルダー 2"/>
          <p:cNvSpPr>
            <a:spLocks noGrp="1"/>
          </p:cNvSpPr>
          <p:nvPr>
            <p:ph type="body" orient="vert" idx="1"/>
          </p:nvPr>
        </p:nvSpPr>
        <p:spPr>
          <a:xfrm>
            <a:off x="472966" y="1950719"/>
            <a:ext cx="11414234" cy="4226243"/>
          </a:xfrm>
        </p:spPr>
        <p:txBody>
          <a:bodyPr vert="horz">
            <a:normAutofit/>
          </a:bodyPr>
          <a:lstStyle/>
          <a:p>
            <a:r>
              <a:rPr lang="ja-JP" altLang="en-US" sz="4300" b="1" dirty="0" smtClean="0">
                <a:latin typeface="メイリオ" panose="020B0604030504040204" pitchFamily="50" charset="-128"/>
                <a:ea typeface="メイリオ" panose="020B0604030504040204" pitchFamily="50" charset="-128"/>
              </a:rPr>
              <a:t>違法</a:t>
            </a:r>
            <a:r>
              <a:rPr lang="ja-JP" altLang="en-US" sz="4300" b="1" dirty="0">
                <a:latin typeface="メイリオ" panose="020B0604030504040204" pitchFamily="50" charset="-128"/>
                <a:ea typeface="メイリオ" panose="020B0604030504040204" pitchFamily="50" charset="-128"/>
              </a:rPr>
              <a:t>・有害情報相談センター（総務省委託</a:t>
            </a:r>
            <a:r>
              <a:rPr lang="ja-JP" altLang="en-US" sz="4300" b="1" dirty="0" smtClean="0">
                <a:latin typeface="メイリオ" panose="020B0604030504040204" pitchFamily="50" charset="-128"/>
                <a:ea typeface="メイリオ" panose="020B0604030504040204" pitchFamily="50" charset="-128"/>
              </a:rPr>
              <a:t>）</a:t>
            </a:r>
            <a:endParaRPr lang="en-US" altLang="ja-JP" sz="4300" b="1" dirty="0" smtClean="0">
              <a:latin typeface="メイリオ" panose="020B0604030504040204" pitchFamily="50" charset="-128"/>
              <a:ea typeface="メイリオ" panose="020B0604030504040204" pitchFamily="50" charset="-128"/>
            </a:endParaRPr>
          </a:p>
          <a:p>
            <a:pPr marL="0" indent="0">
              <a:buNone/>
            </a:pPr>
            <a:r>
              <a:rPr lang="ja-JP" altLang="en-US" sz="4300" b="1" dirty="0">
                <a:latin typeface="メイリオ" panose="020B0604030504040204" pitchFamily="50" charset="-128"/>
                <a:ea typeface="メイリオ" panose="020B0604030504040204" pitchFamily="50" charset="-128"/>
              </a:rPr>
              <a:t>　　</a:t>
            </a:r>
            <a:endParaRPr lang="en-US" altLang="ja-JP" sz="4300" b="1" dirty="0">
              <a:latin typeface="メイリオ" panose="020B0604030504040204" pitchFamily="50" charset="-128"/>
              <a:ea typeface="メイリオ" panose="020B0604030504040204" pitchFamily="50" charset="-128"/>
            </a:endParaRPr>
          </a:p>
          <a:p>
            <a:r>
              <a:rPr lang="ja-JP" altLang="en-US" sz="4300" b="1" dirty="0" smtClean="0">
                <a:latin typeface="メイリオ" panose="020B0604030504040204" pitchFamily="50" charset="-128"/>
                <a:ea typeface="メイリオ" panose="020B0604030504040204" pitchFamily="50" charset="-128"/>
              </a:rPr>
              <a:t>法務省</a:t>
            </a:r>
            <a:r>
              <a:rPr lang="ja-JP" altLang="en-US" sz="4300" b="1" dirty="0">
                <a:latin typeface="メイリオ" panose="020B0604030504040204" pitchFamily="50" charset="-128"/>
                <a:ea typeface="メイリオ" panose="020B0604030504040204" pitchFamily="50" charset="-128"/>
              </a:rPr>
              <a:t>インターネット人権相談受付窓口　　</a:t>
            </a:r>
            <a:endParaRPr lang="en-US" altLang="ja-JP" sz="4300" b="1" dirty="0" smtClean="0">
              <a:latin typeface="メイリオ" panose="020B0604030504040204" pitchFamily="50" charset="-128"/>
              <a:ea typeface="メイリオ" panose="020B0604030504040204" pitchFamily="50" charset="-128"/>
            </a:endParaRPr>
          </a:p>
          <a:p>
            <a:pPr marL="0" indent="0">
              <a:buNone/>
            </a:pPr>
            <a:endParaRPr lang="en-US" altLang="ja-JP" sz="4300" b="1" dirty="0">
              <a:latin typeface="メイリオ" panose="020B0604030504040204" pitchFamily="50" charset="-128"/>
              <a:ea typeface="メイリオ" panose="020B0604030504040204" pitchFamily="50" charset="-128"/>
            </a:endParaRPr>
          </a:p>
          <a:p>
            <a:r>
              <a:rPr lang="ja-JP" altLang="en-US" sz="4300" b="1" dirty="0" smtClean="0">
                <a:latin typeface="メイリオ" panose="020B0604030504040204" pitchFamily="50" charset="-128"/>
                <a:ea typeface="メイリオ" panose="020B0604030504040204" pitchFamily="50" charset="-128"/>
              </a:rPr>
              <a:t>セーフライン（</a:t>
            </a:r>
            <a:r>
              <a:rPr lang="ja-JP" altLang="en-US" sz="4300" b="1" dirty="0">
                <a:latin typeface="メイリオ" panose="020B0604030504040204" pitchFamily="50" charset="-128"/>
                <a:ea typeface="メイリオ" panose="020B0604030504040204" pitchFamily="50" charset="-128"/>
              </a:rPr>
              <a:t>一般社団法人セーファーインターネット協会</a:t>
            </a:r>
            <a:r>
              <a:rPr lang="ja-JP" altLang="en-US" sz="4300" b="1" dirty="0" smtClean="0">
                <a:latin typeface="メイリオ" panose="020B0604030504040204" pitchFamily="50" charset="-128"/>
                <a:ea typeface="メイリオ" panose="020B0604030504040204" pitchFamily="50" charset="-128"/>
              </a:rPr>
              <a:t>）</a:t>
            </a:r>
            <a:endParaRPr lang="en-US" altLang="ja-JP" sz="4300" b="1" dirty="0" smtClean="0">
              <a:latin typeface="メイリオ" panose="020B0604030504040204" pitchFamily="50" charset="-128"/>
              <a:ea typeface="メイリオ" panose="020B0604030504040204" pitchFamily="50" charset="-128"/>
            </a:endParaRPr>
          </a:p>
          <a:p>
            <a:pPr marL="0" indent="0">
              <a:buNone/>
            </a:pPr>
            <a:endParaRPr lang="en-US" altLang="ja-JP" dirty="0" smtClean="0"/>
          </a:p>
        </p:txBody>
      </p:sp>
    </p:spTree>
    <p:extLst>
      <p:ext uri="{BB962C8B-B14F-4D97-AF65-F5344CB8AC3E}">
        <p14:creationId xmlns:p14="http://schemas.microsoft.com/office/powerpoint/2010/main" val="20954518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1068" y="379159"/>
            <a:ext cx="12192000" cy="949106"/>
          </a:xfrm>
        </p:spPr>
        <p:txBody>
          <a:bodyPr>
            <a:noAutofit/>
          </a:bodyPr>
          <a:lstStyle/>
          <a:p>
            <a:r>
              <a:rPr lang="ja-JP" altLang="en-US" sz="5400" b="1" dirty="0" smtClean="0">
                <a:latin typeface="メイリオ" panose="020B0604030504040204" pitchFamily="50" charset="-128"/>
                <a:ea typeface="メイリオ" panose="020B0604030504040204" pitchFamily="50" charset="-128"/>
              </a:rPr>
              <a:t>近くの方と情報交換してみましょう</a:t>
            </a:r>
            <a:endParaRPr kumimoji="1" lang="ja-JP" altLang="en-US" sz="5400" b="1" dirty="0">
              <a:latin typeface="メイリオ" panose="020B0604030504040204" pitchFamily="50" charset="-128"/>
              <a:ea typeface="メイリオ" panose="020B0604030504040204" pitchFamily="50" charset="-128"/>
            </a:endParaRPr>
          </a:p>
        </p:txBody>
      </p:sp>
      <p:sp>
        <p:nvSpPr>
          <p:cNvPr id="3" name="縦書きテキスト プレースホルダー 2"/>
          <p:cNvSpPr>
            <a:spLocks noGrp="1"/>
          </p:cNvSpPr>
          <p:nvPr>
            <p:ph type="body" orient="vert" idx="1"/>
          </p:nvPr>
        </p:nvSpPr>
        <p:spPr>
          <a:xfrm>
            <a:off x="0" y="1328265"/>
            <a:ext cx="10515600" cy="5710580"/>
          </a:xfrm>
        </p:spPr>
        <p:txBody>
          <a:bodyPr vert="horz">
            <a:normAutofit/>
          </a:bodyPr>
          <a:lstStyle/>
          <a:p>
            <a:pPr marL="0" indent="0">
              <a:lnSpc>
                <a:spcPct val="150000"/>
              </a:lnSpc>
              <a:buNone/>
            </a:pPr>
            <a:r>
              <a:rPr lang="ja-JP" altLang="en-US" sz="4800" b="1" dirty="0" smtClean="0">
                <a:solidFill>
                  <a:srgbClr val="0070C0"/>
                </a:solidFill>
                <a:latin typeface="メイリオ" panose="020B0604030504040204" pitchFamily="50" charset="-128"/>
                <a:ea typeface="メイリオ" panose="020B0604030504040204" pitchFamily="50" charset="-128"/>
              </a:rPr>
              <a:t>＜視点＞</a:t>
            </a:r>
            <a:endParaRPr lang="en-US" altLang="ja-JP" sz="4800" b="1" dirty="0" smtClean="0">
              <a:solidFill>
                <a:srgbClr val="0070C0"/>
              </a:solidFill>
              <a:latin typeface="メイリオ" panose="020B0604030504040204" pitchFamily="50" charset="-128"/>
              <a:ea typeface="メイリオ" panose="020B0604030504040204" pitchFamily="50" charset="-128"/>
            </a:endParaRPr>
          </a:p>
          <a:p>
            <a:pPr marL="0" indent="0">
              <a:lnSpc>
                <a:spcPct val="150000"/>
              </a:lnSpc>
              <a:buNone/>
            </a:pPr>
            <a:r>
              <a:rPr lang="ja-JP" altLang="en-US" sz="4800" b="1" dirty="0" smtClean="0">
                <a:latin typeface="メイリオ" panose="020B0604030504040204" pitchFamily="50" charset="-128"/>
                <a:ea typeface="メイリオ" panose="020B0604030504040204" pitchFamily="50" charset="-128"/>
              </a:rPr>
              <a:t>「未然防止のためにできること」</a:t>
            </a:r>
            <a:endParaRPr lang="en-US" altLang="ja-JP" sz="4800" b="1" dirty="0" smtClean="0">
              <a:latin typeface="メイリオ" panose="020B0604030504040204" pitchFamily="50" charset="-128"/>
              <a:ea typeface="メイリオ" panose="020B0604030504040204" pitchFamily="50" charset="-128"/>
            </a:endParaRPr>
          </a:p>
          <a:p>
            <a:pPr marL="0" indent="0">
              <a:lnSpc>
                <a:spcPct val="150000"/>
              </a:lnSpc>
              <a:buNone/>
            </a:pPr>
            <a:r>
              <a:rPr lang="ja-JP" altLang="en-US" sz="4800" b="1" dirty="0" smtClean="0">
                <a:latin typeface="メイリオ" panose="020B0604030504040204" pitchFamily="50" charset="-128"/>
                <a:ea typeface="メイリオ" panose="020B0604030504040204" pitchFamily="50" charset="-128"/>
              </a:rPr>
              <a:t>「早期発見のためにできること」</a:t>
            </a:r>
            <a:endParaRPr lang="en-US" altLang="ja-JP" sz="4800" b="1" dirty="0" smtClean="0">
              <a:latin typeface="メイリオ" panose="020B0604030504040204" pitchFamily="50" charset="-128"/>
              <a:ea typeface="メイリオ" panose="020B0604030504040204" pitchFamily="50" charset="-128"/>
            </a:endParaRPr>
          </a:p>
          <a:p>
            <a:pPr marL="0" indent="0">
              <a:lnSpc>
                <a:spcPct val="150000"/>
              </a:lnSpc>
              <a:buNone/>
            </a:pPr>
            <a:r>
              <a:rPr lang="ja-JP" altLang="en-US" sz="4800" b="1" dirty="0" smtClean="0">
                <a:latin typeface="メイリオ" panose="020B0604030504040204" pitchFamily="50" charset="-128"/>
                <a:ea typeface="メイリオ" panose="020B0604030504040204" pitchFamily="50" charset="-128"/>
              </a:rPr>
              <a:t>「早期対応のためにできること」</a:t>
            </a:r>
            <a:endParaRPr lang="en-US" altLang="ja-JP" sz="4800" b="1" dirty="0" smtClean="0">
              <a:latin typeface="メイリオ" panose="020B0604030504040204" pitchFamily="50" charset="-128"/>
              <a:ea typeface="メイリオ" panose="020B0604030504040204" pitchFamily="50" charset="-128"/>
            </a:endParaRPr>
          </a:p>
          <a:p>
            <a:pPr marL="0" indent="0">
              <a:buNone/>
            </a:pPr>
            <a:endParaRPr lang="en-US" altLang="ja-JP" sz="3200" dirty="0"/>
          </a:p>
        </p:txBody>
      </p:sp>
      <p:pic>
        <p:nvPicPr>
          <p:cNvPr id="5" name="図 4"/>
          <p:cNvPicPr>
            <a:picLocks noChangeAspect="1"/>
          </p:cNvPicPr>
          <p:nvPr/>
        </p:nvPicPr>
        <p:blipFill>
          <a:blip r:embed="rId3"/>
          <a:stretch>
            <a:fillRect/>
          </a:stretch>
        </p:blipFill>
        <p:spPr>
          <a:xfrm>
            <a:off x="9854016" y="4183555"/>
            <a:ext cx="2117267" cy="2349062"/>
          </a:xfrm>
          <a:prstGeom prst="rect">
            <a:avLst/>
          </a:prstGeom>
        </p:spPr>
      </p:pic>
    </p:spTree>
    <p:extLst>
      <p:ext uri="{BB962C8B-B14F-4D97-AF65-F5344CB8AC3E}">
        <p14:creationId xmlns:p14="http://schemas.microsoft.com/office/powerpoint/2010/main" val="42696046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20717" y="1368829"/>
            <a:ext cx="11493690" cy="5344288"/>
          </a:xfrm>
        </p:spPr>
        <p:txBody>
          <a:bodyPr>
            <a:normAutofit/>
          </a:bodyPr>
          <a:lstStyle/>
          <a:p>
            <a:r>
              <a:rPr lang="ja-JP" altLang="en-US" sz="4000" b="1" dirty="0" smtClean="0">
                <a:latin typeface="メイリオ" panose="020B0604030504040204" pitchFamily="50" charset="-128"/>
                <a:ea typeface="メイリオ" panose="020B0604030504040204" pitchFamily="50" charset="-128"/>
              </a:rPr>
              <a:t>　ケータイ・スマホトラブルや、</a:t>
            </a:r>
            <a:r>
              <a:rPr kumimoji="1" lang="ja-JP" altLang="en-US" sz="4000" b="1" dirty="0" smtClean="0">
                <a:latin typeface="メイリオ" panose="020B0604030504040204" pitchFamily="50" charset="-128"/>
                <a:ea typeface="メイリオ" panose="020B0604030504040204" pitchFamily="50" charset="-128"/>
              </a:rPr>
              <a:t>お子さんに気に</a:t>
            </a:r>
            <a:r>
              <a:rPr kumimoji="1" lang="en-US" altLang="ja-JP" sz="4000" b="1" dirty="0" smtClean="0">
                <a:latin typeface="メイリオ" panose="020B0604030504040204" pitchFamily="50" charset="-128"/>
                <a:ea typeface="メイリオ" panose="020B0604030504040204" pitchFamily="50" charset="-128"/>
              </a:rPr>
              <a:t/>
            </a:r>
            <a:br>
              <a:rPr kumimoji="1" lang="en-US" altLang="ja-JP" sz="4000" b="1" dirty="0" smtClean="0">
                <a:latin typeface="メイリオ" panose="020B0604030504040204" pitchFamily="50" charset="-128"/>
                <a:ea typeface="メイリオ" panose="020B0604030504040204" pitchFamily="50" charset="-128"/>
              </a:rPr>
            </a:br>
            <a:r>
              <a:rPr kumimoji="1" lang="ja-JP" altLang="en-US" sz="4000" b="1" dirty="0" smtClean="0">
                <a:latin typeface="メイリオ" panose="020B0604030504040204" pitchFamily="50" charset="-128"/>
                <a:ea typeface="メイリオ" panose="020B0604030504040204" pitchFamily="50" charset="-128"/>
              </a:rPr>
              <a:t>なる様子があればすぐにお知らせください</a:t>
            </a:r>
            <a:r>
              <a:rPr kumimoji="1" lang="ja-JP" altLang="en-US" b="1" dirty="0" smtClean="0">
                <a:latin typeface="メイリオ" panose="020B0604030504040204" pitchFamily="50" charset="-128"/>
                <a:ea typeface="メイリオ" panose="020B0604030504040204" pitchFamily="50" charset="-128"/>
              </a:rPr>
              <a:t>。</a:t>
            </a:r>
            <a:r>
              <a:rPr kumimoji="1" lang="en-US" altLang="ja-JP" b="1" dirty="0" smtClean="0">
                <a:latin typeface="メイリオ" panose="020B0604030504040204" pitchFamily="50" charset="-128"/>
                <a:ea typeface="メイリオ" panose="020B0604030504040204" pitchFamily="50" charset="-128"/>
              </a:rPr>
              <a:t/>
            </a:r>
            <a:br>
              <a:rPr kumimoji="1" lang="en-US" altLang="ja-JP" b="1" dirty="0" smtClean="0">
                <a:latin typeface="メイリオ" panose="020B0604030504040204" pitchFamily="50" charset="-128"/>
                <a:ea typeface="メイリオ" panose="020B0604030504040204" pitchFamily="50" charset="-128"/>
              </a:rPr>
            </a:br>
            <a:r>
              <a:rPr kumimoji="1" lang="en-US" altLang="ja-JP" dirty="0" smtClean="0"/>
              <a:t/>
            </a:r>
            <a:br>
              <a:rPr kumimoji="1" lang="en-US" altLang="ja-JP" dirty="0" smtClean="0"/>
            </a:br>
            <a:r>
              <a:rPr lang="ja-JP" altLang="en-US" b="1" dirty="0">
                <a:latin typeface="メイリオ" panose="020B0604030504040204" pitchFamily="50" charset="-128"/>
                <a:ea typeface="メイリオ" panose="020B0604030504040204" pitchFamily="50" charset="-128"/>
              </a:rPr>
              <a:t>＜</a:t>
            </a:r>
            <a:r>
              <a:rPr lang="ja-JP" altLang="en-US" b="1" dirty="0" smtClean="0">
                <a:latin typeface="メイリオ" panose="020B0604030504040204" pitchFamily="50" charset="-128"/>
                <a:ea typeface="メイリオ" panose="020B0604030504040204" pitchFamily="50" charset="-128"/>
              </a:rPr>
              <a:t>相談先＞</a:t>
            </a:r>
            <a:r>
              <a:rPr kumimoji="1" lang="en-US" altLang="ja-JP" b="1" dirty="0" smtClean="0">
                <a:latin typeface="メイリオ" panose="020B0604030504040204" pitchFamily="50" charset="-128"/>
                <a:ea typeface="メイリオ" panose="020B0604030504040204" pitchFamily="50" charset="-128"/>
              </a:rPr>
              <a:t/>
            </a:r>
            <a:br>
              <a:rPr kumimoji="1" lang="en-US" altLang="ja-JP" b="1" dirty="0" smtClean="0">
                <a:latin typeface="メイリオ" panose="020B0604030504040204" pitchFamily="50" charset="-128"/>
                <a:ea typeface="メイリオ" panose="020B0604030504040204" pitchFamily="50" charset="-128"/>
              </a:rPr>
            </a:br>
            <a:r>
              <a:rPr lang="ja-JP" altLang="en-US" sz="4000" b="1" dirty="0" smtClean="0">
                <a:latin typeface="メイリオ" panose="020B0604030504040204" pitchFamily="50" charset="-128"/>
                <a:ea typeface="メイリオ" panose="020B0604030504040204" pitchFamily="50" charset="-128"/>
              </a:rPr>
              <a:t>・担任</a:t>
            </a:r>
            <a:r>
              <a:rPr lang="en-US" altLang="ja-JP" sz="4000" b="1" dirty="0" smtClean="0">
                <a:latin typeface="メイリオ" panose="020B0604030504040204" pitchFamily="50" charset="-128"/>
                <a:ea typeface="メイリオ" panose="020B0604030504040204" pitchFamily="50" charset="-128"/>
              </a:rPr>
              <a:t/>
            </a:r>
            <a:br>
              <a:rPr lang="en-US" altLang="ja-JP" sz="4000" b="1" dirty="0" smtClean="0">
                <a:latin typeface="メイリオ" panose="020B0604030504040204" pitchFamily="50" charset="-128"/>
                <a:ea typeface="メイリオ" panose="020B0604030504040204" pitchFamily="50" charset="-128"/>
              </a:rPr>
            </a:br>
            <a:r>
              <a:rPr lang="ja-JP" altLang="en-US" sz="4000" b="1" dirty="0" smtClean="0">
                <a:latin typeface="メイリオ" panose="020B0604030504040204" pitchFamily="50" charset="-128"/>
                <a:ea typeface="メイリオ" panose="020B0604030504040204" pitchFamily="50" charset="-128"/>
              </a:rPr>
              <a:t>・学年主任</a:t>
            </a:r>
            <a:r>
              <a:rPr lang="en-US" altLang="ja-JP" sz="4000" b="1" dirty="0" smtClean="0">
                <a:latin typeface="メイリオ" panose="020B0604030504040204" pitchFamily="50" charset="-128"/>
                <a:ea typeface="メイリオ" panose="020B0604030504040204" pitchFamily="50" charset="-128"/>
              </a:rPr>
              <a:t/>
            </a:r>
            <a:br>
              <a:rPr lang="en-US" altLang="ja-JP" sz="4000" b="1" dirty="0" smtClean="0">
                <a:latin typeface="メイリオ" panose="020B0604030504040204" pitchFamily="50" charset="-128"/>
                <a:ea typeface="メイリオ" panose="020B0604030504040204" pitchFamily="50" charset="-128"/>
              </a:rPr>
            </a:br>
            <a:r>
              <a:rPr lang="ja-JP" altLang="en-US" sz="4000" b="1" dirty="0" smtClean="0">
                <a:latin typeface="メイリオ" panose="020B0604030504040204" pitchFamily="50" charset="-128"/>
                <a:ea typeface="メイリオ" panose="020B0604030504040204" pitchFamily="50" charset="-128"/>
              </a:rPr>
              <a:t>・生活指導主任</a:t>
            </a:r>
            <a:r>
              <a:rPr lang="en-US" altLang="ja-JP" sz="4000" b="1" dirty="0" smtClean="0">
                <a:latin typeface="メイリオ" panose="020B0604030504040204" pitchFamily="50" charset="-128"/>
                <a:ea typeface="メイリオ" panose="020B0604030504040204" pitchFamily="50" charset="-128"/>
              </a:rPr>
              <a:t/>
            </a:r>
            <a:br>
              <a:rPr lang="en-US" altLang="ja-JP" sz="4000" b="1" dirty="0" smtClean="0">
                <a:latin typeface="メイリオ" panose="020B0604030504040204" pitchFamily="50" charset="-128"/>
                <a:ea typeface="メイリオ" panose="020B0604030504040204" pitchFamily="50" charset="-128"/>
              </a:rPr>
            </a:br>
            <a:r>
              <a:rPr lang="ja-JP" altLang="en-US" sz="4000" b="1" dirty="0" smtClean="0">
                <a:latin typeface="メイリオ" panose="020B0604030504040204" pitchFamily="50" charset="-128"/>
                <a:ea typeface="メイリオ" panose="020B0604030504040204" pitchFamily="50" charset="-128"/>
              </a:rPr>
              <a:t>・スクールカウンセラー</a:t>
            </a:r>
            <a:r>
              <a:rPr lang="en-US" altLang="ja-JP" sz="4000" b="1" dirty="0" smtClean="0">
                <a:latin typeface="メイリオ" panose="020B0604030504040204" pitchFamily="50" charset="-128"/>
                <a:ea typeface="メイリオ" panose="020B0604030504040204" pitchFamily="50" charset="-128"/>
              </a:rPr>
              <a:t/>
            </a:r>
            <a:br>
              <a:rPr lang="en-US" altLang="ja-JP" sz="4000" b="1" dirty="0" smtClean="0">
                <a:latin typeface="メイリオ" panose="020B0604030504040204" pitchFamily="50" charset="-128"/>
                <a:ea typeface="メイリオ" panose="020B0604030504040204" pitchFamily="50" charset="-128"/>
              </a:rPr>
            </a:br>
            <a:r>
              <a:rPr lang="ja-JP" altLang="en-US" sz="4000" b="1" dirty="0" smtClean="0">
                <a:latin typeface="メイリオ" panose="020B0604030504040204" pitchFamily="50" charset="-128"/>
                <a:ea typeface="メイリオ" panose="020B0604030504040204" pitchFamily="50" charset="-128"/>
              </a:rPr>
              <a:t>・副校長　　　　　　　　等　</a:t>
            </a:r>
            <a:r>
              <a:rPr lang="ja-JP" altLang="en-US" sz="4000" dirty="0" smtClean="0"/>
              <a:t>　　</a:t>
            </a:r>
            <a:endParaRPr kumimoji="1" lang="ja-JP" altLang="en-US" sz="4000" dirty="0"/>
          </a:p>
        </p:txBody>
      </p:sp>
      <p:sp>
        <p:nvSpPr>
          <p:cNvPr id="4" name="縦書きテキスト プレースホルダー 3"/>
          <p:cNvSpPr>
            <a:spLocks noGrp="1"/>
          </p:cNvSpPr>
          <p:nvPr>
            <p:ph type="body" orient="vert" idx="1"/>
          </p:nvPr>
        </p:nvSpPr>
        <p:spPr>
          <a:xfrm>
            <a:off x="7598979" y="3499945"/>
            <a:ext cx="4115428" cy="3042522"/>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normAutofit/>
          </a:bodyPr>
          <a:lstStyle/>
          <a:p>
            <a:pPr marL="0" indent="0" algn="ctr">
              <a:buNone/>
            </a:pPr>
            <a:r>
              <a:rPr kumimoji="1" lang="ja-JP" altLang="en-US" sz="4400" dirty="0" smtClean="0">
                <a:solidFill>
                  <a:schemeClr val="tx1"/>
                </a:solidFill>
              </a:rPr>
              <a:t>学校の写真</a:t>
            </a:r>
            <a:endParaRPr kumimoji="1" lang="ja-JP" altLang="en-US" sz="4400" dirty="0">
              <a:solidFill>
                <a:schemeClr val="tx1"/>
              </a:solidFill>
            </a:endParaRPr>
          </a:p>
        </p:txBody>
      </p:sp>
      <p:sp>
        <p:nvSpPr>
          <p:cNvPr id="5" name="タイトル 1"/>
          <p:cNvSpPr txBox="1">
            <a:spLocks/>
          </p:cNvSpPr>
          <p:nvPr/>
        </p:nvSpPr>
        <p:spPr>
          <a:xfrm>
            <a:off x="220717" y="377876"/>
            <a:ext cx="11914496" cy="7083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5400" b="1" dirty="0" smtClean="0">
                <a:latin typeface="メイリオ" panose="020B0604030504040204" pitchFamily="50" charset="-128"/>
                <a:ea typeface="メイリオ" panose="020B0604030504040204" pitchFamily="50" charset="-128"/>
              </a:rPr>
              <a:t>早期発見、早期解決のために</a:t>
            </a:r>
            <a:r>
              <a:rPr lang="en-US" altLang="ja-JP" sz="5400" b="1" dirty="0" smtClean="0">
                <a:latin typeface="メイリオ" panose="020B0604030504040204" pitchFamily="50" charset="-128"/>
                <a:ea typeface="メイリオ" panose="020B0604030504040204" pitchFamily="50" charset="-128"/>
              </a:rPr>
              <a:t>…</a:t>
            </a:r>
            <a:endParaRPr lang="ja-JP" altLang="en-US" sz="5400" b="1" dirty="0">
              <a:latin typeface="メイリオ" panose="020B0604030504040204" pitchFamily="50" charset="-128"/>
              <a:ea typeface="メイリオ" panose="020B0604030504040204" pitchFamily="50" charset="-128"/>
            </a:endParaRPr>
          </a:p>
        </p:txBody>
      </p:sp>
      <p:sp>
        <p:nvSpPr>
          <p:cNvPr id="6" name="角丸四角形吹き出し 5"/>
          <p:cNvSpPr/>
          <p:nvPr/>
        </p:nvSpPr>
        <p:spPr>
          <a:xfrm>
            <a:off x="4332654" y="3547006"/>
            <a:ext cx="2709592" cy="987934"/>
          </a:xfrm>
          <a:prstGeom prst="wedgeRoundRectCallout">
            <a:avLst>
              <a:gd name="adj1" fmla="val -67140"/>
              <a:gd name="adj2" fmla="val 61002"/>
              <a:gd name="adj3" fmla="val 16667"/>
            </a:avLst>
          </a:prstGeom>
          <a:solidFill>
            <a:schemeClr val="bg1"/>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r>
              <a:rPr kumimoji="1" lang="ja-JP" altLang="en-US" sz="1400" dirty="0" smtClean="0">
                <a:solidFill>
                  <a:srgbClr val="FF0000"/>
                </a:solidFill>
              </a:rPr>
              <a:t>学校の実態に応じて、</a:t>
            </a:r>
            <a:endParaRPr kumimoji="1" lang="en-US" altLang="ja-JP" sz="1400" dirty="0" smtClean="0">
              <a:solidFill>
                <a:srgbClr val="FF0000"/>
              </a:solidFill>
            </a:endParaRPr>
          </a:p>
          <a:p>
            <a:r>
              <a:rPr lang="ja-JP" altLang="en-US" sz="1400" dirty="0" smtClean="0">
                <a:solidFill>
                  <a:srgbClr val="FF0000"/>
                </a:solidFill>
              </a:rPr>
              <a:t>相談</a:t>
            </a:r>
            <a:r>
              <a:rPr lang="ja-JP" altLang="en-US" sz="1400" dirty="0">
                <a:solidFill>
                  <a:srgbClr val="FF0000"/>
                </a:solidFill>
              </a:rPr>
              <a:t>先</a:t>
            </a:r>
            <a:r>
              <a:rPr lang="ja-JP" altLang="en-US" sz="1400" dirty="0" smtClean="0">
                <a:solidFill>
                  <a:srgbClr val="FF0000"/>
                </a:solidFill>
              </a:rPr>
              <a:t>を編集してください。</a:t>
            </a:r>
            <a:endParaRPr kumimoji="1" lang="ja-JP" altLang="en-US" sz="1400" dirty="0">
              <a:solidFill>
                <a:srgbClr val="FF0000"/>
              </a:solidFill>
            </a:endParaRPr>
          </a:p>
        </p:txBody>
      </p:sp>
    </p:spTree>
    <p:extLst>
      <p:ext uri="{BB962C8B-B14F-4D97-AF65-F5344CB8AC3E}">
        <p14:creationId xmlns:p14="http://schemas.microsoft.com/office/powerpoint/2010/main" val="24343428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362607" y="975799"/>
            <a:ext cx="11652090" cy="2571441"/>
          </a:xfrm>
          <a:prstGeom prst="rect">
            <a:avLst/>
          </a:prstGeom>
        </p:spPr>
      </p:pic>
      <p:pic>
        <p:nvPicPr>
          <p:cNvPr id="4" name="図 3"/>
          <p:cNvPicPr>
            <a:picLocks noChangeAspect="1"/>
          </p:cNvPicPr>
          <p:nvPr/>
        </p:nvPicPr>
        <p:blipFill>
          <a:blip r:embed="rId4"/>
          <a:stretch>
            <a:fillRect/>
          </a:stretch>
        </p:blipFill>
        <p:spPr>
          <a:xfrm>
            <a:off x="307764" y="3547240"/>
            <a:ext cx="11706933" cy="2591964"/>
          </a:xfrm>
          <a:prstGeom prst="rect">
            <a:avLst/>
          </a:prstGeom>
        </p:spPr>
      </p:pic>
      <p:sp>
        <p:nvSpPr>
          <p:cNvPr id="6" name="タイトル 1"/>
          <p:cNvSpPr>
            <a:spLocks noGrp="1"/>
          </p:cNvSpPr>
          <p:nvPr>
            <p:ph type="title"/>
          </p:nvPr>
        </p:nvSpPr>
        <p:spPr>
          <a:xfrm>
            <a:off x="91794" y="0"/>
            <a:ext cx="10515600" cy="1325563"/>
          </a:xfrm>
        </p:spPr>
        <p:txBody>
          <a:bodyPr>
            <a:normAutofit/>
          </a:bodyPr>
          <a:lstStyle/>
          <a:p>
            <a:r>
              <a:rPr lang="ja-JP" altLang="en-US" sz="6000" b="1" dirty="0">
                <a:latin typeface="メイリオ" panose="020B0604030504040204" pitchFamily="50" charset="-128"/>
                <a:ea typeface="メイリオ" panose="020B0604030504040204" pitchFamily="50" charset="-128"/>
              </a:rPr>
              <a:t>ケータイ・スマホトラブル</a:t>
            </a:r>
            <a:endParaRPr kumimoji="1" lang="ja-JP" altLang="en-US" sz="6000" b="1" dirty="0">
              <a:latin typeface="メイリオ" panose="020B0604030504040204" pitchFamily="50" charset="-128"/>
              <a:ea typeface="メイリオ" panose="020B0604030504040204" pitchFamily="50" charset="-128"/>
            </a:endParaRPr>
          </a:p>
        </p:txBody>
      </p:sp>
      <p:sp>
        <p:nvSpPr>
          <p:cNvPr id="2" name="正方形/長方形 1"/>
          <p:cNvSpPr/>
          <p:nvPr/>
        </p:nvSpPr>
        <p:spPr>
          <a:xfrm>
            <a:off x="6540981" y="6118681"/>
            <a:ext cx="5651019" cy="56693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000" dirty="0" smtClean="0"/>
              <a:t>出典「令和３年度版</a:t>
            </a:r>
            <a:r>
              <a:rPr lang="en-US" altLang="ja-JP" sz="2000" dirty="0" smtClean="0"/>
              <a:t>SNS</a:t>
            </a:r>
            <a:r>
              <a:rPr lang="ja-JP" altLang="en-US" sz="2000" dirty="0" smtClean="0"/>
              <a:t>東京ノート１」</a:t>
            </a:r>
            <a:endParaRPr kumimoji="1" lang="ja-JP" altLang="en-US" sz="2000" dirty="0"/>
          </a:p>
        </p:txBody>
      </p:sp>
      <p:sp>
        <p:nvSpPr>
          <p:cNvPr id="5" name="正方形/長方形 4"/>
          <p:cNvSpPr/>
          <p:nvPr/>
        </p:nvSpPr>
        <p:spPr>
          <a:xfrm>
            <a:off x="9143999" y="3547240"/>
            <a:ext cx="2850377" cy="2591964"/>
          </a:xfrm>
          <a:prstGeom prst="rect">
            <a:avLst/>
          </a:prstGeom>
          <a:noFill/>
          <a:ln w="76200"/>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7" name="角丸四角形吹き出し 6"/>
          <p:cNvSpPr/>
          <p:nvPr/>
        </p:nvSpPr>
        <p:spPr>
          <a:xfrm>
            <a:off x="273212" y="5201920"/>
            <a:ext cx="5948453" cy="1600297"/>
          </a:xfrm>
          <a:prstGeom prst="wedgeRoundRectCallout">
            <a:avLst>
              <a:gd name="adj1" fmla="val 62720"/>
              <a:gd name="adj2" fmla="val 21631"/>
              <a:gd name="adj3" fmla="val 16667"/>
            </a:avLst>
          </a:prstGeom>
          <a:solidFill>
            <a:schemeClr val="bg1"/>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r>
              <a:rPr kumimoji="1" lang="ja-JP" altLang="en-US" sz="1400" dirty="0" smtClean="0">
                <a:solidFill>
                  <a:srgbClr val="FF0000"/>
                </a:solidFill>
              </a:rPr>
              <a:t>対象とする保護者のお子さんが</a:t>
            </a:r>
            <a:endParaRPr kumimoji="1" lang="en-US" altLang="ja-JP" sz="1400" dirty="0" smtClean="0">
              <a:solidFill>
                <a:srgbClr val="FF0000"/>
              </a:solidFill>
            </a:endParaRPr>
          </a:p>
          <a:p>
            <a:r>
              <a:rPr kumimoji="1" lang="ja-JP" altLang="en-US" sz="1400" dirty="0" smtClean="0">
                <a:solidFill>
                  <a:srgbClr val="FF0000"/>
                </a:solidFill>
              </a:rPr>
              <a:t>小学生の場合　</a:t>
            </a:r>
            <a:r>
              <a:rPr lang="ja-JP" altLang="en-US" sz="1400" dirty="0">
                <a:solidFill>
                  <a:srgbClr val="FF0000"/>
                </a:solidFill>
              </a:rPr>
              <a:t>　</a:t>
            </a:r>
            <a:r>
              <a:rPr lang="ja-JP" altLang="en-US" sz="1400" dirty="0" smtClean="0">
                <a:solidFill>
                  <a:srgbClr val="FF0000"/>
                </a:solidFill>
              </a:rPr>
              <a:t>低学年：「令和３年度版</a:t>
            </a:r>
            <a:r>
              <a:rPr lang="en-US" altLang="ja-JP" sz="1400" dirty="0">
                <a:solidFill>
                  <a:srgbClr val="FF0000"/>
                </a:solidFill>
              </a:rPr>
              <a:t>SNS</a:t>
            </a:r>
            <a:r>
              <a:rPr lang="ja-JP" altLang="en-US" sz="1400" dirty="0">
                <a:solidFill>
                  <a:srgbClr val="FF0000"/>
                </a:solidFill>
              </a:rPr>
              <a:t>東京</a:t>
            </a:r>
            <a:r>
              <a:rPr lang="ja-JP" altLang="en-US" sz="1400" dirty="0" smtClean="0">
                <a:solidFill>
                  <a:srgbClr val="FF0000"/>
                </a:solidFill>
              </a:rPr>
              <a:t>ノート１」</a:t>
            </a:r>
            <a:endParaRPr lang="en-US" altLang="ja-JP" sz="1400" dirty="0" smtClean="0">
              <a:solidFill>
                <a:srgbClr val="FF0000"/>
              </a:solidFill>
            </a:endParaRPr>
          </a:p>
          <a:p>
            <a:r>
              <a:rPr kumimoji="1" lang="ja-JP" altLang="en-US" sz="1400" dirty="0" smtClean="0">
                <a:solidFill>
                  <a:srgbClr val="FF0000"/>
                </a:solidFill>
              </a:rPr>
              <a:t>　　　　　　　　中学年：</a:t>
            </a:r>
            <a:r>
              <a:rPr lang="ja-JP" altLang="en-US" sz="1400" dirty="0" smtClean="0">
                <a:solidFill>
                  <a:srgbClr val="FF0000"/>
                </a:solidFill>
              </a:rPr>
              <a:t>「令和３年度版</a:t>
            </a:r>
            <a:r>
              <a:rPr lang="en-US" altLang="ja-JP" sz="1400" dirty="0">
                <a:solidFill>
                  <a:srgbClr val="FF0000"/>
                </a:solidFill>
              </a:rPr>
              <a:t>SNS</a:t>
            </a:r>
            <a:r>
              <a:rPr lang="ja-JP" altLang="en-US" sz="1400" dirty="0">
                <a:solidFill>
                  <a:srgbClr val="FF0000"/>
                </a:solidFill>
              </a:rPr>
              <a:t>東京</a:t>
            </a:r>
            <a:r>
              <a:rPr lang="ja-JP" altLang="en-US" sz="1400" dirty="0" smtClean="0">
                <a:solidFill>
                  <a:srgbClr val="FF0000"/>
                </a:solidFill>
              </a:rPr>
              <a:t>ノート２」</a:t>
            </a:r>
            <a:endParaRPr kumimoji="1" lang="en-US" altLang="ja-JP" sz="1400" dirty="0" smtClean="0">
              <a:solidFill>
                <a:srgbClr val="FF0000"/>
              </a:solidFill>
            </a:endParaRPr>
          </a:p>
          <a:p>
            <a:r>
              <a:rPr lang="ja-JP" altLang="en-US" sz="1400" dirty="0" smtClean="0">
                <a:solidFill>
                  <a:srgbClr val="FF0000"/>
                </a:solidFill>
              </a:rPr>
              <a:t>　　　　　　　　高学年・</a:t>
            </a:r>
            <a:r>
              <a:rPr kumimoji="1" lang="ja-JP" altLang="en-US" sz="1400" dirty="0" smtClean="0">
                <a:solidFill>
                  <a:srgbClr val="FF0000"/>
                </a:solidFill>
              </a:rPr>
              <a:t>「</a:t>
            </a:r>
            <a:r>
              <a:rPr lang="ja-JP" altLang="en-US" sz="1400" dirty="0" smtClean="0">
                <a:solidFill>
                  <a:srgbClr val="FF0000"/>
                </a:solidFill>
              </a:rPr>
              <a:t>令和３年度版</a:t>
            </a:r>
            <a:r>
              <a:rPr lang="en-US" altLang="ja-JP" sz="1400" dirty="0">
                <a:solidFill>
                  <a:srgbClr val="FF0000"/>
                </a:solidFill>
              </a:rPr>
              <a:t>SNS</a:t>
            </a:r>
            <a:r>
              <a:rPr lang="ja-JP" altLang="en-US" sz="1400" dirty="0">
                <a:solidFill>
                  <a:srgbClr val="FF0000"/>
                </a:solidFill>
              </a:rPr>
              <a:t>東京</a:t>
            </a:r>
            <a:r>
              <a:rPr lang="ja-JP" altLang="en-US" sz="1400" dirty="0" smtClean="0">
                <a:solidFill>
                  <a:srgbClr val="FF0000"/>
                </a:solidFill>
              </a:rPr>
              <a:t>ノート３」</a:t>
            </a:r>
            <a:endParaRPr lang="en-US" altLang="ja-JP" sz="1400" dirty="0" smtClean="0">
              <a:solidFill>
                <a:srgbClr val="FF0000"/>
              </a:solidFill>
            </a:endParaRPr>
          </a:p>
          <a:p>
            <a:r>
              <a:rPr lang="ja-JP" altLang="en-US" sz="1400" dirty="0">
                <a:solidFill>
                  <a:srgbClr val="FF0000"/>
                </a:solidFill>
              </a:rPr>
              <a:t>中学生</a:t>
            </a:r>
            <a:r>
              <a:rPr kumimoji="1" lang="ja-JP" altLang="en-US" sz="1400" dirty="0" smtClean="0">
                <a:solidFill>
                  <a:srgbClr val="FF0000"/>
                </a:solidFill>
              </a:rPr>
              <a:t>の場合は</a:t>
            </a:r>
            <a:r>
              <a:rPr lang="ja-JP" altLang="en-US" sz="1400" dirty="0">
                <a:solidFill>
                  <a:srgbClr val="FF0000"/>
                </a:solidFill>
              </a:rPr>
              <a:t>「</a:t>
            </a:r>
            <a:r>
              <a:rPr lang="ja-JP" altLang="en-US" sz="1400" dirty="0" smtClean="0">
                <a:solidFill>
                  <a:srgbClr val="FF0000"/>
                </a:solidFill>
              </a:rPr>
              <a:t>令和３年度版</a:t>
            </a:r>
            <a:r>
              <a:rPr lang="en-US" altLang="ja-JP" sz="1400" dirty="0">
                <a:solidFill>
                  <a:srgbClr val="FF0000"/>
                </a:solidFill>
              </a:rPr>
              <a:t>SNS</a:t>
            </a:r>
            <a:r>
              <a:rPr lang="ja-JP" altLang="en-US" sz="1400" dirty="0">
                <a:solidFill>
                  <a:srgbClr val="FF0000"/>
                </a:solidFill>
              </a:rPr>
              <a:t>東京</a:t>
            </a:r>
            <a:r>
              <a:rPr lang="ja-JP" altLang="en-US" sz="1400" dirty="0" smtClean="0">
                <a:solidFill>
                  <a:srgbClr val="FF0000"/>
                </a:solidFill>
              </a:rPr>
              <a:t>ノート４」</a:t>
            </a:r>
            <a:endParaRPr lang="en-US" altLang="ja-JP" sz="1400" dirty="0" smtClean="0">
              <a:solidFill>
                <a:srgbClr val="FF0000"/>
              </a:solidFill>
            </a:endParaRPr>
          </a:p>
          <a:p>
            <a:r>
              <a:rPr lang="ja-JP" altLang="en-US" sz="1400" dirty="0">
                <a:solidFill>
                  <a:srgbClr val="FF0000"/>
                </a:solidFill>
              </a:rPr>
              <a:t>高校生</a:t>
            </a:r>
            <a:r>
              <a:rPr lang="ja-JP" altLang="en-US" sz="1400" dirty="0" smtClean="0">
                <a:solidFill>
                  <a:srgbClr val="FF0000"/>
                </a:solidFill>
              </a:rPr>
              <a:t>の場合は「令和３年度版</a:t>
            </a:r>
            <a:r>
              <a:rPr lang="en-US" altLang="ja-JP" sz="1400" dirty="0">
                <a:solidFill>
                  <a:srgbClr val="FF0000"/>
                </a:solidFill>
              </a:rPr>
              <a:t>SNS</a:t>
            </a:r>
            <a:r>
              <a:rPr lang="ja-JP" altLang="en-US" sz="1400" dirty="0">
                <a:solidFill>
                  <a:srgbClr val="FF0000"/>
                </a:solidFill>
              </a:rPr>
              <a:t>東京</a:t>
            </a:r>
            <a:r>
              <a:rPr lang="ja-JP" altLang="en-US" sz="1400" dirty="0" smtClean="0">
                <a:solidFill>
                  <a:srgbClr val="FF0000"/>
                </a:solidFill>
              </a:rPr>
              <a:t>ノート５」としてください。</a:t>
            </a:r>
            <a:endParaRPr lang="en-US" altLang="ja-JP" sz="1400" dirty="0" smtClean="0">
              <a:solidFill>
                <a:srgbClr val="FF0000"/>
              </a:solidFill>
            </a:endParaRPr>
          </a:p>
          <a:p>
            <a:r>
              <a:rPr kumimoji="1" lang="ja-JP" altLang="en-US" sz="1400" dirty="0" smtClean="0">
                <a:solidFill>
                  <a:srgbClr val="FF0000"/>
                </a:solidFill>
              </a:rPr>
              <a:t>特別支援学校の児童・生徒の場合は、実態に応じて選んでください。</a:t>
            </a:r>
            <a:endParaRPr kumimoji="1" lang="ja-JP" altLang="en-US" sz="1400" dirty="0">
              <a:solidFill>
                <a:srgbClr val="FF0000"/>
              </a:solidFill>
            </a:endParaRPr>
          </a:p>
        </p:txBody>
      </p:sp>
    </p:spTree>
    <p:extLst>
      <p:ext uri="{BB962C8B-B14F-4D97-AF65-F5344CB8AC3E}">
        <p14:creationId xmlns:p14="http://schemas.microsoft.com/office/powerpoint/2010/main" val="212375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縦書きテキスト プレースホルダー 2"/>
          <p:cNvSpPr>
            <a:spLocks noGrp="1"/>
          </p:cNvSpPr>
          <p:nvPr>
            <p:ph type="body" orient="vert" idx="1"/>
          </p:nvPr>
        </p:nvSpPr>
        <p:spPr>
          <a:xfrm>
            <a:off x="5321508" y="1325563"/>
            <a:ext cx="6340840" cy="4854519"/>
          </a:xfrm>
          <a:noFill/>
        </p:spPr>
        <p:txBody>
          <a:bodyPr vert="horz">
            <a:normAutofit/>
          </a:bodyPr>
          <a:lstStyle/>
          <a:p>
            <a:pPr marL="0" indent="0">
              <a:spcBef>
                <a:spcPts val="1800"/>
              </a:spcBef>
              <a:buNone/>
            </a:pPr>
            <a:r>
              <a:rPr lang="ja-JP" altLang="en-US" sz="4000" b="1" dirty="0" smtClean="0">
                <a:latin typeface="メイリオ" panose="020B0604030504040204" pitchFamily="50" charset="-128"/>
                <a:ea typeface="メイリオ" panose="020B0604030504040204" pitchFamily="50" charset="-128"/>
              </a:rPr>
              <a:t>一般的なやりとり？</a:t>
            </a:r>
            <a:endParaRPr lang="en-US" altLang="ja-JP" sz="4000" b="1" dirty="0" smtClean="0">
              <a:latin typeface="メイリオ" panose="020B0604030504040204" pitchFamily="50" charset="-128"/>
              <a:ea typeface="メイリオ" panose="020B0604030504040204" pitchFamily="50" charset="-128"/>
            </a:endParaRPr>
          </a:p>
          <a:p>
            <a:pPr marL="0" indent="0">
              <a:spcBef>
                <a:spcPts val="1800"/>
              </a:spcBef>
              <a:buNone/>
            </a:pPr>
            <a:endParaRPr lang="en-US" altLang="ja-JP" sz="4000" b="1" dirty="0" smtClean="0">
              <a:latin typeface="メイリオ" panose="020B0604030504040204" pitchFamily="50" charset="-128"/>
              <a:ea typeface="メイリオ" panose="020B0604030504040204" pitchFamily="50" charset="-128"/>
            </a:endParaRPr>
          </a:p>
          <a:p>
            <a:pPr marL="0" indent="0">
              <a:spcBef>
                <a:spcPts val="1800"/>
              </a:spcBef>
              <a:buNone/>
            </a:pPr>
            <a:r>
              <a:rPr lang="ja-JP" altLang="en-US" sz="4000" b="1" dirty="0" smtClean="0">
                <a:latin typeface="メイリオ" panose="020B0604030504040204" pitchFamily="50" charset="-128"/>
                <a:ea typeface="メイリオ" panose="020B0604030504040204" pitchFamily="50" charset="-128"/>
              </a:rPr>
              <a:t>いじめにつながる</a:t>
            </a:r>
            <a:endParaRPr lang="en-US" altLang="ja-JP" sz="4000" b="1" dirty="0" smtClean="0">
              <a:latin typeface="メイリオ" panose="020B0604030504040204" pitchFamily="50" charset="-128"/>
              <a:ea typeface="メイリオ" panose="020B0604030504040204" pitchFamily="50" charset="-128"/>
            </a:endParaRPr>
          </a:p>
          <a:p>
            <a:pPr marL="0" indent="0">
              <a:spcBef>
                <a:spcPts val="1800"/>
              </a:spcBef>
              <a:buNone/>
            </a:pPr>
            <a:r>
              <a:rPr lang="ja-JP" altLang="en-US" sz="4000" b="1" dirty="0" smtClean="0">
                <a:latin typeface="メイリオ" panose="020B0604030504040204" pitchFamily="50" charset="-128"/>
                <a:ea typeface="メイリオ" panose="020B0604030504040204" pitchFamily="50" charset="-128"/>
              </a:rPr>
              <a:t>トラブルの種？</a:t>
            </a:r>
            <a:endParaRPr lang="en-US" altLang="ja-JP" sz="4000" b="1" dirty="0" smtClean="0">
              <a:latin typeface="メイリオ" panose="020B0604030504040204" pitchFamily="50" charset="-128"/>
              <a:ea typeface="メイリオ" panose="020B0604030504040204" pitchFamily="50" charset="-128"/>
            </a:endParaRPr>
          </a:p>
          <a:p>
            <a:pPr marL="0" indent="0">
              <a:spcBef>
                <a:spcPts val="1800"/>
              </a:spcBef>
              <a:buNone/>
            </a:pPr>
            <a:endParaRPr lang="en-US" altLang="ja-JP" sz="4000" dirty="0" smtClean="0"/>
          </a:p>
        </p:txBody>
      </p:sp>
      <p:sp>
        <p:nvSpPr>
          <p:cNvPr id="4" name="正方形/長方形 3"/>
          <p:cNvSpPr/>
          <p:nvPr/>
        </p:nvSpPr>
        <p:spPr>
          <a:xfrm>
            <a:off x="215132" y="6073710"/>
            <a:ext cx="5651019" cy="56693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000" dirty="0" smtClean="0"/>
              <a:t>出典「令和３年度版</a:t>
            </a:r>
            <a:r>
              <a:rPr lang="en-US" altLang="ja-JP" sz="2000" dirty="0" smtClean="0"/>
              <a:t>SNS</a:t>
            </a:r>
            <a:r>
              <a:rPr lang="ja-JP" altLang="en-US" sz="2000" dirty="0" smtClean="0"/>
              <a:t>東京ノート</a:t>
            </a:r>
            <a:r>
              <a:rPr lang="ja-JP" altLang="en-US" sz="2000" dirty="0"/>
              <a:t>４</a:t>
            </a:r>
            <a:r>
              <a:rPr lang="ja-JP" altLang="en-US" sz="2000" dirty="0" smtClean="0"/>
              <a:t>」</a:t>
            </a:r>
            <a:endParaRPr kumimoji="1" lang="ja-JP" altLang="en-US" sz="2000" dirty="0"/>
          </a:p>
        </p:txBody>
      </p:sp>
      <p:pic>
        <p:nvPicPr>
          <p:cNvPr id="5" name="図 4"/>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50535"/>
          <a:stretch/>
        </p:blipFill>
        <p:spPr bwMode="auto">
          <a:xfrm rot="5400000">
            <a:off x="-5081" y="927001"/>
            <a:ext cx="5789649" cy="4503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47253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1793" y="0"/>
            <a:ext cx="11645281" cy="1325563"/>
          </a:xfrm>
        </p:spPr>
        <p:txBody>
          <a:bodyPr>
            <a:noAutofit/>
          </a:bodyPr>
          <a:lstStyle/>
          <a:p>
            <a:r>
              <a:rPr kumimoji="1" lang="ja-JP" altLang="en-US" sz="4800" b="1" dirty="0" smtClean="0">
                <a:latin typeface="メイリオ" panose="020B0604030504040204" pitchFamily="50" charset="-128"/>
                <a:ea typeface="メイリオ" panose="020B0604030504040204" pitchFamily="50" charset="-128"/>
              </a:rPr>
              <a:t>起こりやすいトラブル「悪口・</a:t>
            </a:r>
            <a:r>
              <a:rPr lang="ja-JP" altLang="en-US" sz="4800" b="1" dirty="0" smtClean="0">
                <a:latin typeface="メイリオ" panose="020B0604030504040204" pitchFamily="50" charset="-128"/>
                <a:ea typeface="メイリオ" panose="020B0604030504040204" pitchFamily="50" charset="-128"/>
              </a:rPr>
              <a:t>いじり</a:t>
            </a:r>
            <a:r>
              <a:rPr lang="ja-JP" altLang="en-US" sz="4800" b="1" dirty="0">
                <a:latin typeface="メイリオ" panose="020B0604030504040204" pitchFamily="50" charset="-128"/>
                <a:ea typeface="メイリオ" panose="020B0604030504040204" pitchFamily="50" charset="-128"/>
              </a:rPr>
              <a:t>」</a:t>
            </a:r>
            <a:endParaRPr kumimoji="1" lang="ja-JP" altLang="en-US" sz="4800" b="1" dirty="0">
              <a:latin typeface="メイリオ" panose="020B0604030504040204" pitchFamily="50" charset="-128"/>
              <a:ea typeface="メイリオ" panose="020B0604030504040204" pitchFamily="50" charset="-128"/>
            </a:endParaRPr>
          </a:p>
        </p:txBody>
      </p:sp>
      <p:sp>
        <p:nvSpPr>
          <p:cNvPr id="3" name="縦書きテキスト プレースホルダー 2"/>
          <p:cNvSpPr>
            <a:spLocks noGrp="1"/>
          </p:cNvSpPr>
          <p:nvPr>
            <p:ph type="body" orient="vert" idx="1"/>
          </p:nvPr>
        </p:nvSpPr>
        <p:spPr>
          <a:xfrm>
            <a:off x="5679582" y="1325563"/>
            <a:ext cx="6248258" cy="4854519"/>
          </a:xfrm>
        </p:spPr>
        <p:txBody>
          <a:bodyPr vert="horz">
            <a:normAutofit/>
          </a:bodyPr>
          <a:lstStyle/>
          <a:p>
            <a:pPr marL="0" indent="0">
              <a:buNone/>
            </a:pPr>
            <a:endParaRPr lang="en-US" altLang="ja-JP" dirty="0" smtClean="0"/>
          </a:p>
          <a:p>
            <a:pPr marL="0" indent="0">
              <a:buNone/>
            </a:pPr>
            <a:r>
              <a:rPr lang="ja-JP" altLang="en-US" sz="4000" b="1" dirty="0" smtClean="0">
                <a:latin typeface="メイリオ" panose="020B0604030504040204" pitchFamily="50" charset="-128"/>
                <a:ea typeface="メイリオ" panose="020B0604030504040204" pitchFamily="50" charset="-128"/>
              </a:rPr>
              <a:t>　グループトークでいじり</a:t>
            </a:r>
            <a:r>
              <a:rPr lang="ja-JP" altLang="en-US" sz="4000" b="1" dirty="0">
                <a:latin typeface="メイリオ" panose="020B0604030504040204" pitchFamily="50" charset="-128"/>
                <a:ea typeface="メイリオ" panose="020B0604030504040204" pitchFamily="50" charset="-128"/>
              </a:rPr>
              <a:t>や</a:t>
            </a:r>
            <a:r>
              <a:rPr lang="ja-JP" altLang="en-US" sz="4000" b="1" dirty="0" smtClean="0">
                <a:latin typeface="メイリオ" panose="020B0604030504040204" pitchFamily="50" charset="-128"/>
                <a:ea typeface="メイリオ" panose="020B0604030504040204" pitchFamily="50" charset="-128"/>
              </a:rPr>
              <a:t>無視を</a:t>
            </a:r>
            <a:r>
              <a:rPr lang="ja-JP" altLang="en-US" sz="4000" b="1" dirty="0">
                <a:latin typeface="メイリオ" panose="020B0604030504040204" pitchFamily="50" charset="-128"/>
                <a:ea typeface="メイリオ" panose="020B0604030504040204" pitchFamily="50" charset="-128"/>
              </a:rPr>
              <a:t>したり</a:t>
            </a:r>
            <a:r>
              <a:rPr lang="ja-JP" altLang="en-US" sz="4000" b="1" dirty="0" smtClean="0">
                <a:latin typeface="メイリオ" panose="020B0604030504040204" pitchFamily="50" charset="-128"/>
                <a:ea typeface="メイリオ" panose="020B0604030504040204" pitchFamily="50" charset="-128"/>
              </a:rPr>
              <a:t>、短文やスタンプの</a:t>
            </a:r>
            <a:r>
              <a:rPr lang="ja-JP" altLang="en-US" sz="4000" b="1" dirty="0">
                <a:latin typeface="メイリオ" panose="020B0604030504040204" pitchFamily="50" charset="-128"/>
                <a:ea typeface="メイリオ" panose="020B0604030504040204" pitchFamily="50" charset="-128"/>
              </a:rPr>
              <a:t>意味の</a:t>
            </a:r>
            <a:r>
              <a:rPr lang="ja-JP" altLang="en-US" sz="4000" b="1" dirty="0" smtClean="0">
                <a:latin typeface="メイリオ" panose="020B0604030504040204" pitchFamily="50" charset="-128"/>
                <a:ea typeface="メイリオ" panose="020B0604030504040204" pitchFamily="50" charset="-128"/>
              </a:rPr>
              <a:t>取り違い</a:t>
            </a:r>
            <a:r>
              <a:rPr lang="ja-JP" altLang="en-US" sz="4000" b="1" dirty="0">
                <a:latin typeface="メイリオ" panose="020B0604030504040204" pitchFamily="50" charset="-128"/>
                <a:ea typeface="メイリオ" panose="020B0604030504040204" pitchFamily="50" charset="-128"/>
              </a:rPr>
              <a:t>に</a:t>
            </a:r>
            <a:r>
              <a:rPr lang="ja-JP" altLang="en-US" sz="4000" b="1" dirty="0" smtClean="0">
                <a:latin typeface="メイリオ" panose="020B0604030504040204" pitchFamily="50" charset="-128"/>
                <a:ea typeface="メイリオ" panose="020B0604030504040204" pitchFamily="50" charset="-128"/>
              </a:rPr>
              <a:t>よって誤解</a:t>
            </a:r>
            <a:r>
              <a:rPr lang="ja-JP" altLang="en-US" sz="4000" b="1" dirty="0">
                <a:latin typeface="メイリオ" panose="020B0604030504040204" pitchFamily="50" charset="-128"/>
                <a:ea typeface="メイリオ" panose="020B0604030504040204" pitchFamily="50" charset="-128"/>
              </a:rPr>
              <a:t>し</a:t>
            </a:r>
            <a:r>
              <a:rPr lang="ja-JP" altLang="en-US" sz="4000" b="1" dirty="0" smtClean="0">
                <a:latin typeface="メイリオ" panose="020B0604030504040204" pitchFamily="50" charset="-128"/>
                <a:ea typeface="メイリオ" panose="020B0604030504040204" pitchFamily="50" charset="-128"/>
              </a:rPr>
              <a:t>てしまったりして、いじめに発展する事例も</a:t>
            </a:r>
            <a:r>
              <a:rPr lang="en-US" altLang="ja-JP" sz="4000" b="1" dirty="0" smtClean="0">
                <a:latin typeface="メイリオ" panose="020B0604030504040204" pitchFamily="50" charset="-128"/>
                <a:ea typeface="メイリオ" panose="020B0604030504040204" pitchFamily="50" charset="-128"/>
              </a:rPr>
              <a:t>…</a:t>
            </a:r>
            <a:r>
              <a:rPr lang="ja-JP" altLang="en-US" sz="4000" b="1" dirty="0" err="1" smtClean="0">
                <a:latin typeface="メイリオ" panose="020B0604030504040204" pitchFamily="50" charset="-128"/>
                <a:ea typeface="メイリオ" panose="020B0604030504040204" pitchFamily="50" charset="-128"/>
              </a:rPr>
              <a:t>。</a:t>
            </a:r>
            <a:endParaRPr lang="en-US" altLang="ja-JP" sz="4000" b="1" dirty="0" smtClean="0">
              <a:latin typeface="メイリオ" panose="020B0604030504040204" pitchFamily="50" charset="-128"/>
              <a:ea typeface="メイリオ" panose="020B0604030504040204" pitchFamily="50" charset="-128"/>
            </a:endParaRPr>
          </a:p>
        </p:txBody>
      </p:sp>
      <p:pic>
        <p:nvPicPr>
          <p:cNvPr id="6" name="図 5"/>
          <p:cNvPicPr>
            <a:picLocks noChangeAspect="1"/>
          </p:cNvPicPr>
          <p:nvPr/>
        </p:nvPicPr>
        <p:blipFill>
          <a:blip r:embed="rId3"/>
          <a:stretch>
            <a:fillRect/>
          </a:stretch>
        </p:blipFill>
        <p:spPr>
          <a:xfrm>
            <a:off x="91794" y="1229908"/>
            <a:ext cx="5257800" cy="4947056"/>
          </a:xfrm>
          <a:prstGeom prst="rect">
            <a:avLst/>
          </a:prstGeom>
        </p:spPr>
      </p:pic>
      <p:sp>
        <p:nvSpPr>
          <p:cNvPr id="4" name="正方形/長方形 3"/>
          <p:cNvSpPr/>
          <p:nvPr/>
        </p:nvSpPr>
        <p:spPr>
          <a:xfrm>
            <a:off x="673308" y="6176964"/>
            <a:ext cx="4339651" cy="369332"/>
          </a:xfrm>
          <a:prstGeom prst="rect">
            <a:avLst/>
          </a:prstGeom>
        </p:spPr>
        <p:txBody>
          <a:bodyPr wrap="none">
            <a:spAutoFit/>
          </a:bodyPr>
          <a:lstStyle/>
          <a:p>
            <a:pPr algn="ctr"/>
            <a:r>
              <a:rPr lang="ja-JP" altLang="en-US" dirty="0"/>
              <a:t>出典「</a:t>
            </a:r>
            <a:r>
              <a:rPr lang="ja-JP" altLang="en-US" dirty="0" smtClean="0"/>
              <a:t>令和３年度版</a:t>
            </a:r>
            <a:r>
              <a:rPr lang="en-US" altLang="ja-JP" dirty="0"/>
              <a:t>SNS</a:t>
            </a:r>
            <a:r>
              <a:rPr lang="ja-JP" altLang="en-US" dirty="0"/>
              <a:t>東京ノート１」</a:t>
            </a:r>
          </a:p>
        </p:txBody>
      </p:sp>
    </p:spTree>
    <p:extLst>
      <p:ext uri="{BB962C8B-B14F-4D97-AF65-F5344CB8AC3E}">
        <p14:creationId xmlns:p14="http://schemas.microsoft.com/office/powerpoint/2010/main" val="15850706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1794" y="0"/>
            <a:ext cx="10515600" cy="1325563"/>
          </a:xfrm>
        </p:spPr>
        <p:txBody>
          <a:bodyPr>
            <a:normAutofit/>
          </a:bodyPr>
          <a:lstStyle/>
          <a:p>
            <a:r>
              <a:rPr kumimoji="1" lang="ja-JP" altLang="en-US" sz="5400" b="1" dirty="0" smtClean="0">
                <a:latin typeface="メイリオ" panose="020B0604030504040204" pitchFamily="50" charset="-128"/>
                <a:ea typeface="メイリオ" panose="020B0604030504040204" pitchFamily="50" charset="-128"/>
              </a:rPr>
              <a:t>ＳＮＳ東京ルール</a:t>
            </a:r>
            <a:endParaRPr kumimoji="1" lang="ja-JP" altLang="en-US" sz="5400" b="1" dirty="0">
              <a:latin typeface="メイリオ" panose="020B0604030504040204" pitchFamily="50" charset="-128"/>
              <a:ea typeface="メイリオ" panose="020B0604030504040204" pitchFamily="50" charset="-128"/>
            </a:endParaRPr>
          </a:p>
        </p:txBody>
      </p:sp>
      <p:sp>
        <p:nvSpPr>
          <p:cNvPr id="8" name="テキスト ボックス 7"/>
          <p:cNvSpPr txBox="1"/>
          <p:nvPr/>
        </p:nvSpPr>
        <p:spPr>
          <a:xfrm>
            <a:off x="434715" y="1097496"/>
            <a:ext cx="11242623" cy="5632311"/>
          </a:xfrm>
          <a:prstGeom prst="rect">
            <a:avLst/>
          </a:prstGeom>
          <a:noFill/>
        </p:spPr>
        <p:txBody>
          <a:bodyPr wrap="square" rtlCol="0">
            <a:spAutoFit/>
          </a:bodyPr>
          <a:lstStyle/>
          <a:p>
            <a:r>
              <a:rPr kumimoji="1" lang="ja-JP" altLang="en-US" sz="3600" b="1" dirty="0" smtClean="0">
                <a:latin typeface="メイリオ" panose="020B0604030504040204" pitchFamily="50" charset="-128"/>
                <a:ea typeface="メイリオ" panose="020B0604030504040204" pitchFamily="50" charset="-128"/>
              </a:rPr>
              <a:t>①　スマホやゲームの一日の合計利用時間、使わない　　</a:t>
            </a:r>
            <a:endParaRPr kumimoji="1" lang="en-US" altLang="ja-JP" sz="3600" b="1" dirty="0" smtClean="0">
              <a:latin typeface="メイリオ" panose="020B0604030504040204" pitchFamily="50" charset="-128"/>
              <a:ea typeface="メイリオ" panose="020B0604030504040204" pitchFamily="50" charset="-128"/>
            </a:endParaRPr>
          </a:p>
          <a:p>
            <a:r>
              <a:rPr lang="ja-JP" altLang="en-US" sz="3600" b="1" dirty="0">
                <a:latin typeface="メイリオ" panose="020B0604030504040204" pitchFamily="50" charset="-128"/>
                <a:ea typeface="メイリオ" panose="020B0604030504040204" pitchFamily="50" charset="-128"/>
              </a:rPr>
              <a:t>　</a:t>
            </a:r>
            <a:r>
              <a:rPr kumimoji="1" lang="ja-JP" altLang="en-US" sz="3600" b="1" dirty="0" smtClean="0">
                <a:latin typeface="メイリオ" panose="020B0604030504040204" pitchFamily="50" charset="-128"/>
                <a:ea typeface="メイリオ" panose="020B0604030504040204" pitchFamily="50" charset="-128"/>
              </a:rPr>
              <a:t>時間帯・場所を決めよう。</a:t>
            </a:r>
            <a:endParaRPr kumimoji="1" lang="en-US" altLang="ja-JP" sz="3600" b="1" dirty="0" smtClean="0">
              <a:latin typeface="メイリオ" panose="020B0604030504040204" pitchFamily="50" charset="-128"/>
              <a:ea typeface="メイリオ" panose="020B0604030504040204" pitchFamily="50" charset="-128"/>
            </a:endParaRPr>
          </a:p>
          <a:p>
            <a:r>
              <a:rPr lang="ja-JP" altLang="en-US" sz="3600" b="1" dirty="0" smtClean="0">
                <a:latin typeface="メイリオ" panose="020B0604030504040204" pitchFamily="50" charset="-128"/>
                <a:ea typeface="メイリオ" panose="020B0604030504040204" pitchFamily="50" charset="-128"/>
              </a:rPr>
              <a:t>②　必ずフィルタリングを付け、パスワードを設定</a:t>
            </a:r>
            <a:endParaRPr lang="en-US" altLang="ja-JP" sz="3600" b="1" dirty="0" smtClean="0">
              <a:latin typeface="メイリオ" panose="020B0604030504040204" pitchFamily="50" charset="-128"/>
              <a:ea typeface="メイリオ" panose="020B0604030504040204" pitchFamily="50" charset="-128"/>
            </a:endParaRPr>
          </a:p>
          <a:p>
            <a:r>
              <a:rPr lang="ja-JP" altLang="en-US" sz="3600" b="1" dirty="0" smtClean="0">
                <a:latin typeface="メイリオ" panose="020B0604030504040204" pitchFamily="50" charset="-128"/>
                <a:ea typeface="メイリオ" panose="020B0604030504040204" pitchFamily="50" charset="-128"/>
              </a:rPr>
              <a:t>　しよう。</a:t>
            </a:r>
            <a:endParaRPr lang="en-US" altLang="ja-JP" sz="3600" b="1" dirty="0" smtClean="0">
              <a:latin typeface="メイリオ" panose="020B0604030504040204" pitchFamily="50" charset="-128"/>
              <a:ea typeface="メイリオ" panose="020B0604030504040204" pitchFamily="50" charset="-128"/>
            </a:endParaRPr>
          </a:p>
          <a:p>
            <a:r>
              <a:rPr kumimoji="1" lang="ja-JP" altLang="en-US" sz="3600" b="1" dirty="0" smtClean="0">
                <a:latin typeface="メイリオ" panose="020B0604030504040204" pitchFamily="50" charset="-128"/>
                <a:ea typeface="メイリオ" panose="020B0604030504040204" pitchFamily="50" charset="-128"/>
              </a:rPr>
              <a:t>③　送信前には、誰が見るか、見た人がどのような</a:t>
            </a:r>
            <a:endParaRPr kumimoji="1" lang="en-US" altLang="ja-JP" sz="3600" b="1" dirty="0" smtClean="0">
              <a:latin typeface="メイリオ" panose="020B0604030504040204" pitchFamily="50" charset="-128"/>
              <a:ea typeface="メイリオ" panose="020B0604030504040204" pitchFamily="50" charset="-128"/>
            </a:endParaRPr>
          </a:p>
          <a:p>
            <a:r>
              <a:rPr kumimoji="1" lang="ja-JP" altLang="en-US" sz="3600" b="1" dirty="0" smtClean="0">
                <a:latin typeface="メイリオ" panose="020B0604030504040204" pitchFamily="50" charset="-128"/>
                <a:ea typeface="メイリオ" panose="020B0604030504040204" pitchFamily="50" charset="-128"/>
              </a:rPr>
              <a:t>　気持ちになるか考えて読み返そう。</a:t>
            </a:r>
            <a:endParaRPr kumimoji="1" lang="en-US" altLang="ja-JP" sz="3600" b="1" dirty="0" smtClean="0">
              <a:latin typeface="メイリオ" panose="020B0604030504040204" pitchFamily="50" charset="-128"/>
              <a:ea typeface="メイリオ" panose="020B0604030504040204" pitchFamily="50" charset="-128"/>
            </a:endParaRPr>
          </a:p>
          <a:p>
            <a:r>
              <a:rPr kumimoji="1" lang="ja-JP" altLang="en-US" sz="3600" b="1" dirty="0" smtClean="0">
                <a:latin typeface="メイリオ" panose="020B0604030504040204" pitchFamily="50" charset="-128"/>
                <a:ea typeface="メイリオ" panose="020B0604030504040204" pitchFamily="50" charset="-128"/>
              </a:rPr>
              <a:t>④　個人情報を教えたり、知らない人と会ったり、</a:t>
            </a:r>
            <a:endParaRPr kumimoji="1" lang="en-US" altLang="ja-JP" sz="3600" b="1" dirty="0" smtClean="0">
              <a:latin typeface="メイリオ" panose="020B0604030504040204" pitchFamily="50" charset="-128"/>
              <a:ea typeface="メイリオ" panose="020B0604030504040204" pitchFamily="50" charset="-128"/>
            </a:endParaRPr>
          </a:p>
          <a:p>
            <a:r>
              <a:rPr kumimoji="1" lang="ja-JP" altLang="en-US" sz="3600" b="1" dirty="0" smtClean="0">
                <a:latin typeface="メイリオ" panose="020B0604030504040204" pitchFamily="50" charset="-128"/>
                <a:ea typeface="メイリオ" panose="020B0604030504040204" pitchFamily="50" charset="-128"/>
              </a:rPr>
              <a:t>　自画撮り画像を送ったりしない。</a:t>
            </a:r>
            <a:endParaRPr kumimoji="1" lang="en-US" altLang="ja-JP" sz="3600" b="1" dirty="0" smtClean="0">
              <a:latin typeface="メイリオ" panose="020B0604030504040204" pitchFamily="50" charset="-128"/>
              <a:ea typeface="メイリオ" panose="020B0604030504040204" pitchFamily="50" charset="-128"/>
            </a:endParaRPr>
          </a:p>
          <a:p>
            <a:r>
              <a:rPr lang="ja-JP" altLang="en-US" sz="3600" b="1" dirty="0" smtClean="0">
                <a:latin typeface="メイリオ" panose="020B0604030504040204" pitchFamily="50" charset="-128"/>
                <a:ea typeface="メイリオ" panose="020B0604030504040204" pitchFamily="50" charset="-128"/>
              </a:rPr>
              <a:t>⑤　写真・動画を許可なく撮影・掲載したり、拡散</a:t>
            </a:r>
            <a:endParaRPr lang="en-US" altLang="ja-JP" sz="3600" b="1" dirty="0" smtClean="0">
              <a:latin typeface="メイリオ" panose="020B0604030504040204" pitchFamily="50" charset="-128"/>
              <a:ea typeface="メイリオ" panose="020B0604030504040204" pitchFamily="50" charset="-128"/>
            </a:endParaRPr>
          </a:p>
          <a:p>
            <a:r>
              <a:rPr lang="ja-JP" altLang="en-US" sz="3600" b="1" dirty="0" smtClean="0">
                <a:latin typeface="メイリオ" panose="020B0604030504040204" pitchFamily="50" charset="-128"/>
                <a:ea typeface="メイリオ" panose="020B0604030504040204" pitchFamily="50" charset="-128"/>
              </a:rPr>
              <a:t>　させたりしない。</a:t>
            </a:r>
            <a:endParaRPr kumimoji="1" lang="ja-JP" altLang="en-US" sz="36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2445252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48154" y="0"/>
            <a:ext cx="10515600" cy="1325563"/>
          </a:xfrm>
        </p:spPr>
        <p:txBody>
          <a:bodyPr>
            <a:normAutofit/>
          </a:bodyPr>
          <a:lstStyle/>
          <a:p>
            <a:r>
              <a:rPr kumimoji="1" lang="ja-JP" altLang="en-US" sz="6000" b="1" dirty="0" smtClean="0">
                <a:latin typeface="メイリオ" panose="020B0604030504040204" pitchFamily="50" charset="-128"/>
                <a:ea typeface="メイリオ" panose="020B0604030504040204" pitchFamily="50" charset="-128"/>
              </a:rPr>
              <a:t>学校での取組</a:t>
            </a:r>
            <a:endParaRPr kumimoji="1" lang="ja-JP" altLang="en-US" sz="6000" b="1" dirty="0">
              <a:latin typeface="メイリオ" panose="020B0604030504040204" pitchFamily="50" charset="-128"/>
              <a:ea typeface="メイリオ" panose="020B0604030504040204" pitchFamily="50" charset="-128"/>
            </a:endParaRPr>
          </a:p>
        </p:txBody>
      </p:sp>
      <p:sp>
        <p:nvSpPr>
          <p:cNvPr id="4" name="縦書きテキスト プレースホルダー 2"/>
          <p:cNvSpPr>
            <a:spLocks noGrp="1"/>
          </p:cNvSpPr>
          <p:nvPr>
            <p:ph type="body" orient="vert" idx="1"/>
          </p:nvPr>
        </p:nvSpPr>
        <p:spPr>
          <a:xfrm>
            <a:off x="539646" y="1325563"/>
            <a:ext cx="11373312" cy="2287067"/>
          </a:xfrm>
        </p:spPr>
        <p:txBody>
          <a:bodyPr vert="horz">
            <a:normAutofit/>
          </a:bodyPr>
          <a:lstStyle/>
          <a:p>
            <a:pPr marL="0" indent="0">
              <a:buNone/>
            </a:pPr>
            <a:r>
              <a:rPr lang="ja-JP" altLang="en-US" sz="3200" b="1" dirty="0" smtClean="0">
                <a:latin typeface="メイリオ" panose="020B0604030504040204" pitchFamily="50" charset="-128"/>
                <a:ea typeface="メイリオ" panose="020B0604030504040204" pitchFamily="50" charset="-128"/>
              </a:rPr>
              <a:t>○　「</a:t>
            </a:r>
            <a:r>
              <a:rPr lang="en-US" altLang="ja-JP" sz="3200" b="1" dirty="0" smtClean="0">
                <a:latin typeface="メイリオ" panose="020B0604030504040204" pitchFamily="50" charset="-128"/>
                <a:ea typeface="メイリオ" panose="020B0604030504040204" pitchFamily="50" charset="-128"/>
              </a:rPr>
              <a:t>SNS</a:t>
            </a:r>
            <a:r>
              <a:rPr lang="ja-JP" altLang="en-US" sz="3200" b="1" dirty="0" smtClean="0">
                <a:latin typeface="メイリオ" panose="020B0604030504040204" pitchFamily="50" charset="-128"/>
                <a:ea typeface="メイリオ" panose="020B0604030504040204" pitchFamily="50" charset="-128"/>
              </a:rPr>
              <a:t>東京ノート」を活用した指導</a:t>
            </a:r>
            <a:endParaRPr lang="en-US" altLang="ja-JP" sz="3200" b="1" dirty="0" smtClean="0">
              <a:latin typeface="メイリオ" panose="020B0604030504040204" pitchFamily="50" charset="-128"/>
              <a:ea typeface="メイリオ" panose="020B0604030504040204" pitchFamily="50" charset="-128"/>
            </a:endParaRPr>
          </a:p>
          <a:p>
            <a:pPr marL="0" indent="0">
              <a:buNone/>
            </a:pPr>
            <a:r>
              <a:rPr lang="ja-JP" altLang="en-US" sz="3200" b="1" dirty="0" smtClean="0">
                <a:latin typeface="メイリオ" panose="020B0604030504040204" pitchFamily="50" charset="-128"/>
                <a:ea typeface="メイリオ" panose="020B0604030504040204" pitchFamily="50" charset="-128"/>
              </a:rPr>
              <a:t>○　（教科等）で「インターネットに関する学習」の指導</a:t>
            </a:r>
            <a:endParaRPr lang="en-US" altLang="ja-JP" sz="3200" b="1" dirty="0" smtClean="0">
              <a:latin typeface="メイリオ" panose="020B0604030504040204" pitchFamily="50" charset="-128"/>
              <a:ea typeface="メイリオ" panose="020B0604030504040204" pitchFamily="50" charset="-128"/>
            </a:endParaRPr>
          </a:p>
          <a:p>
            <a:pPr marL="0" indent="0">
              <a:buNone/>
            </a:pPr>
            <a:r>
              <a:rPr lang="ja-JP" altLang="en-US" sz="3200" b="1" dirty="0" smtClean="0">
                <a:latin typeface="メイリオ" panose="020B0604030504040204" pitchFamily="50" charset="-128"/>
                <a:ea typeface="メイリオ" panose="020B0604030504040204" pitchFamily="50" charset="-128"/>
              </a:rPr>
              <a:t>○　</a:t>
            </a:r>
            <a:r>
              <a:rPr lang="ja-JP" altLang="en-US" sz="3200" b="1" dirty="0" smtClean="0">
                <a:solidFill>
                  <a:srgbClr val="FF0000"/>
                </a:solidFill>
                <a:latin typeface="メイリオ" panose="020B0604030504040204" pitchFamily="50" charset="-128"/>
                <a:ea typeface="メイリオ" panose="020B0604030504040204" pitchFamily="50" charset="-128"/>
              </a:rPr>
              <a:t>（「○○学校インターネット・</a:t>
            </a:r>
            <a:r>
              <a:rPr lang="en-US" altLang="ja-JP" sz="3200" b="1" dirty="0" smtClean="0">
                <a:solidFill>
                  <a:srgbClr val="FF0000"/>
                </a:solidFill>
                <a:latin typeface="メイリオ" panose="020B0604030504040204" pitchFamily="50" charset="-128"/>
                <a:ea typeface="メイリオ" panose="020B0604030504040204" pitchFamily="50" charset="-128"/>
              </a:rPr>
              <a:t>SNS</a:t>
            </a:r>
            <a:r>
              <a:rPr lang="ja-JP" altLang="en-US" sz="3200" b="1" dirty="0" smtClean="0">
                <a:solidFill>
                  <a:srgbClr val="FF0000"/>
                </a:solidFill>
                <a:latin typeface="メイリオ" panose="020B0604030504040204" pitchFamily="50" charset="-128"/>
                <a:ea typeface="メイリオ" panose="020B0604030504040204" pitchFamily="50" charset="-128"/>
              </a:rPr>
              <a:t>ルール」）</a:t>
            </a:r>
            <a:endParaRPr lang="en-US" altLang="ja-JP" sz="3200" b="1" dirty="0" smtClean="0">
              <a:solidFill>
                <a:srgbClr val="FF0000"/>
              </a:solidFill>
              <a:latin typeface="メイリオ" panose="020B0604030504040204" pitchFamily="50" charset="-128"/>
              <a:ea typeface="メイリオ" panose="020B0604030504040204" pitchFamily="50" charset="-128"/>
            </a:endParaRPr>
          </a:p>
        </p:txBody>
      </p:sp>
      <p:pic>
        <p:nvPicPr>
          <p:cNvPr id="5" name="図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8154" y="3612630"/>
            <a:ext cx="2437394" cy="2887010"/>
          </a:xfrm>
          <a:prstGeom prst="rect">
            <a:avLst/>
          </a:prstGeom>
          <a:noFill/>
          <a:extLst>
            <a:ext uri="{909E8E84-426E-40DD-AFC4-6F175D3DCCD1}">
              <a14:hiddenFill xmlns:a14="http://schemas.microsoft.com/office/drawing/2010/main">
                <a:solidFill>
                  <a:srgbClr val="FFFFFF"/>
                </a:solidFill>
              </a14:hiddenFill>
            </a:ext>
          </a:extLst>
        </p:spPr>
      </p:pic>
      <p:sp>
        <p:nvSpPr>
          <p:cNvPr id="7" name="縦書きテキスト プレースホルダー 3"/>
          <p:cNvSpPr txBox="1">
            <a:spLocks/>
          </p:cNvSpPr>
          <p:nvPr/>
        </p:nvSpPr>
        <p:spPr>
          <a:xfrm>
            <a:off x="2907928" y="3457118"/>
            <a:ext cx="4115428" cy="3042522"/>
          </a:xfrm>
          <a:prstGeom prst="rect">
            <a:avLst/>
          </a:prstGeom>
          <a:solidFill>
            <a:schemeClr val="accent1">
              <a:lumMod val="60000"/>
              <a:lumOff val="40000"/>
            </a:schemeClr>
          </a:solidFill>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9pPr>
          </a:lstStyle>
          <a:p>
            <a:pPr marL="0" indent="0" algn="ctr">
              <a:buFont typeface="Arial" panose="020B0604020202020204" pitchFamily="34" charset="0"/>
              <a:buNone/>
            </a:pPr>
            <a:r>
              <a:rPr lang="ja-JP" altLang="en-US" sz="4400" dirty="0">
                <a:solidFill>
                  <a:schemeClr val="tx1"/>
                </a:solidFill>
              </a:rPr>
              <a:t>授業</a:t>
            </a:r>
            <a:r>
              <a:rPr lang="ja-JP" altLang="en-US" sz="4400" dirty="0" smtClean="0">
                <a:solidFill>
                  <a:schemeClr val="tx1"/>
                </a:solidFill>
              </a:rPr>
              <a:t>の写真</a:t>
            </a:r>
            <a:endParaRPr lang="ja-JP" altLang="en-US" sz="4400" dirty="0">
              <a:solidFill>
                <a:schemeClr val="tx1"/>
              </a:solidFill>
            </a:endParaRPr>
          </a:p>
        </p:txBody>
      </p:sp>
      <p:sp>
        <p:nvSpPr>
          <p:cNvPr id="8" name="縦書きテキスト プレースホルダー 3"/>
          <p:cNvSpPr txBox="1">
            <a:spLocks/>
          </p:cNvSpPr>
          <p:nvPr/>
        </p:nvSpPr>
        <p:spPr>
          <a:xfrm>
            <a:off x="7283960" y="3457118"/>
            <a:ext cx="4368394" cy="3042522"/>
          </a:xfrm>
          <a:prstGeom prst="rect">
            <a:avLst/>
          </a:prstGeom>
          <a:gradFill>
            <a:gsLst>
              <a:gs pos="0">
                <a:schemeClr val="accent1">
                  <a:lumMod val="60000"/>
                  <a:lumOff val="40000"/>
                </a:schemeClr>
              </a:gs>
              <a:gs pos="50000">
                <a:schemeClr val="accent1">
                  <a:lumMod val="105000"/>
                  <a:satMod val="103000"/>
                  <a:tint val="73000"/>
                </a:schemeClr>
              </a:gs>
              <a:gs pos="100000">
                <a:schemeClr val="accent1">
                  <a:lumMod val="105000"/>
                  <a:satMod val="109000"/>
                  <a:tint val="81000"/>
                </a:schemeClr>
              </a:gs>
            </a:gsLst>
          </a:gradFill>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9pPr>
          </a:lstStyle>
          <a:p>
            <a:pPr marL="0" indent="0" algn="ctr">
              <a:buFont typeface="Arial" panose="020B0604020202020204" pitchFamily="34" charset="0"/>
              <a:buNone/>
            </a:pPr>
            <a:r>
              <a:rPr lang="ja-JP" altLang="en-US" sz="3600" dirty="0" smtClean="0">
                <a:solidFill>
                  <a:srgbClr val="FF0000"/>
                </a:solidFill>
              </a:rPr>
              <a:t>「○○学校インターネット・</a:t>
            </a:r>
            <a:r>
              <a:rPr lang="en-US" altLang="ja-JP" sz="3600" dirty="0" smtClean="0">
                <a:solidFill>
                  <a:srgbClr val="FF0000"/>
                </a:solidFill>
              </a:rPr>
              <a:t>SNS</a:t>
            </a:r>
            <a:r>
              <a:rPr lang="ja-JP" altLang="en-US" sz="3600" dirty="0" smtClean="0">
                <a:solidFill>
                  <a:srgbClr val="FF0000"/>
                </a:solidFill>
              </a:rPr>
              <a:t>ルール」の資料写真等</a:t>
            </a:r>
            <a:endParaRPr lang="ja-JP" altLang="en-US" sz="3600" dirty="0">
              <a:solidFill>
                <a:srgbClr val="FF0000"/>
              </a:solidFill>
            </a:endParaRPr>
          </a:p>
        </p:txBody>
      </p:sp>
    </p:spTree>
    <p:extLst>
      <p:ext uri="{BB962C8B-B14F-4D97-AF65-F5344CB8AC3E}">
        <p14:creationId xmlns:p14="http://schemas.microsoft.com/office/powerpoint/2010/main" val="33460584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434715" y="1935163"/>
            <a:ext cx="11513445" cy="3970318"/>
          </a:xfrm>
          <a:prstGeom prst="rect">
            <a:avLst/>
          </a:prstGeom>
          <a:noFill/>
        </p:spPr>
        <p:txBody>
          <a:bodyPr wrap="square" rtlCol="0">
            <a:spAutoFit/>
          </a:bodyPr>
          <a:lstStyle/>
          <a:p>
            <a:endParaRPr lang="en-US" altLang="ja-JP" sz="3200" dirty="0" smtClean="0">
              <a:solidFill>
                <a:srgbClr val="FF0000"/>
              </a:solidFill>
              <a:latin typeface="ＭＳ ゴシック" panose="020B0609070205080204" pitchFamily="49" charset="-128"/>
              <a:ea typeface="ＭＳ ゴシック" panose="020B0609070205080204" pitchFamily="49" charset="-128"/>
            </a:endParaRPr>
          </a:p>
          <a:p>
            <a:r>
              <a:rPr kumimoji="1" lang="ja-JP" altLang="en-US" sz="4400" dirty="0" smtClean="0">
                <a:solidFill>
                  <a:srgbClr val="FF0000"/>
                </a:solidFill>
                <a:latin typeface="メイリオ" panose="020B0604030504040204" pitchFamily="50" charset="-128"/>
                <a:ea typeface="メイリオ" panose="020B0604030504040204" pitchFamily="50" charset="-128"/>
              </a:rPr>
              <a:t>１　・・・・・</a:t>
            </a:r>
            <a:endParaRPr kumimoji="1" lang="en-US" altLang="ja-JP" sz="4400" dirty="0" smtClean="0">
              <a:solidFill>
                <a:srgbClr val="FF0000"/>
              </a:solidFill>
              <a:latin typeface="メイリオ" panose="020B0604030504040204" pitchFamily="50" charset="-128"/>
              <a:ea typeface="メイリオ" panose="020B0604030504040204" pitchFamily="50" charset="-128"/>
            </a:endParaRPr>
          </a:p>
          <a:p>
            <a:r>
              <a:rPr lang="ja-JP" altLang="en-US" sz="4400" dirty="0" smtClean="0">
                <a:solidFill>
                  <a:srgbClr val="FF0000"/>
                </a:solidFill>
                <a:latin typeface="メイリオ" panose="020B0604030504040204" pitchFamily="50" charset="-128"/>
                <a:ea typeface="メイリオ" panose="020B0604030504040204" pitchFamily="50" charset="-128"/>
              </a:rPr>
              <a:t>２　・・・・・</a:t>
            </a:r>
            <a:endParaRPr lang="en-US" altLang="ja-JP" sz="4400" dirty="0" smtClean="0">
              <a:solidFill>
                <a:srgbClr val="FF0000"/>
              </a:solidFill>
              <a:latin typeface="メイリオ" panose="020B0604030504040204" pitchFamily="50" charset="-128"/>
              <a:ea typeface="メイリオ" panose="020B0604030504040204" pitchFamily="50" charset="-128"/>
            </a:endParaRPr>
          </a:p>
          <a:p>
            <a:r>
              <a:rPr kumimoji="1" lang="ja-JP" altLang="en-US" sz="4400" dirty="0" smtClean="0">
                <a:solidFill>
                  <a:srgbClr val="FF0000"/>
                </a:solidFill>
                <a:latin typeface="メイリオ" panose="020B0604030504040204" pitchFamily="50" charset="-128"/>
                <a:ea typeface="メイリオ" panose="020B0604030504040204" pitchFamily="50" charset="-128"/>
              </a:rPr>
              <a:t>３　・・・・・</a:t>
            </a:r>
            <a:endParaRPr kumimoji="1" lang="en-US" altLang="ja-JP" sz="4400" dirty="0" smtClean="0">
              <a:solidFill>
                <a:srgbClr val="FF0000"/>
              </a:solidFill>
              <a:latin typeface="メイリオ" panose="020B0604030504040204" pitchFamily="50" charset="-128"/>
              <a:ea typeface="メイリオ" panose="020B0604030504040204" pitchFamily="50" charset="-128"/>
            </a:endParaRPr>
          </a:p>
          <a:p>
            <a:r>
              <a:rPr lang="ja-JP" altLang="en-US" sz="4400" dirty="0">
                <a:solidFill>
                  <a:srgbClr val="FF0000"/>
                </a:solidFill>
                <a:latin typeface="メイリオ" panose="020B0604030504040204" pitchFamily="50" charset="-128"/>
                <a:ea typeface="メイリオ" panose="020B0604030504040204" pitchFamily="50" charset="-128"/>
              </a:rPr>
              <a:t>　</a:t>
            </a:r>
            <a:endParaRPr lang="en-US" altLang="ja-JP" sz="4400" dirty="0" smtClean="0">
              <a:solidFill>
                <a:srgbClr val="FF0000"/>
              </a:solidFill>
              <a:latin typeface="メイリオ" panose="020B0604030504040204" pitchFamily="50" charset="-128"/>
              <a:ea typeface="メイリオ" panose="020B0604030504040204" pitchFamily="50" charset="-128"/>
            </a:endParaRPr>
          </a:p>
          <a:p>
            <a:r>
              <a:rPr lang="ja-JP" altLang="en-US" sz="4400" dirty="0">
                <a:solidFill>
                  <a:srgbClr val="FF0000"/>
                </a:solidFill>
                <a:latin typeface="メイリオ" panose="020B0604030504040204" pitchFamily="50" charset="-128"/>
                <a:ea typeface="メイリオ" panose="020B0604030504040204" pitchFamily="50" charset="-128"/>
              </a:rPr>
              <a:t>　</a:t>
            </a:r>
            <a:r>
              <a:rPr lang="ja-JP" altLang="en-US" sz="4400" dirty="0" smtClean="0">
                <a:solidFill>
                  <a:srgbClr val="FF0000"/>
                </a:solidFill>
                <a:latin typeface="メイリオ" panose="020B0604030504040204" pitchFamily="50" charset="-128"/>
                <a:ea typeface="メイリオ" panose="020B0604030504040204" pitchFamily="50" charset="-128"/>
              </a:rPr>
              <a:t>（ルールを具体的に記載してください）</a:t>
            </a:r>
            <a:endParaRPr kumimoji="1" lang="ja-JP" altLang="en-US" sz="4400" dirty="0">
              <a:solidFill>
                <a:srgbClr val="FF0000"/>
              </a:solidFill>
              <a:latin typeface="メイリオ" panose="020B0604030504040204" pitchFamily="50" charset="-128"/>
              <a:ea typeface="メイリオ" panose="020B0604030504040204" pitchFamily="50" charset="-128"/>
            </a:endParaRPr>
          </a:p>
        </p:txBody>
      </p:sp>
      <p:sp>
        <p:nvSpPr>
          <p:cNvPr id="4" name="タイトル 3"/>
          <p:cNvSpPr>
            <a:spLocks noGrp="1"/>
          </p:cNvSpPr>
          <p:nvPr>
            <p:ph type="title"/>
          </p:nvPr>
        </p:nvSpPr>
        <p:spPr>
          <a:xfrm>
            <a:off x="0" y="419716"/>
            <a:ext cx="12191999" cy="1325563"/>
          </a:xfrm>
        </p:spPr>
        <p:txBody>
          <a:bodyPr/>
          <a:lstStyle/>
          <a:p>
            <a:pPr algn="ctr"/>
            <a:r>
              <a:rPr kumimoji="1" lang="ja-JP" altLang="en-US" b="1" dirty="0" smtClean="0">
                <a:solidFill>
                  <a:srgbClr val="FF0000"/>
                </a:solidFill>
                <a:latin typeface="メイリオ" panose="020B0604030504040204" pitchFamily="50" charset="-128"/>
                <a:ea typeface="メイリオ" panose="020B0604030504040204" pitchFamily="50" charset="-128"/>
              </a:rPr>
              <a:t>「○○学校　インターネット・</a:t>
            </a:r>
            <a:r>
              <a:rPr kumimoji="1" lang="en-US" altLang="ja-JP" b="1" dirty="0" smtClean="0">
                <a:solidFill>
                  <a:srgbClr val="FF0000"/>
                </a:solidFill>
                <a:latin typeface="メイリオ" panose="020B0604030504040204" pitchFamily="50" charset="-128"/>
                <a:ea typeface="メイリオ" panose="020B0604030504040204" pitchFamily="50" charset="-128"/>
              </a:rPr>
              <a:t>SNS</a:t>
            </a:r>
            <a:r>
              <a:rPr kumimoji="1" lang="ja-JP" altLang="en-US" b="1" dirty="0" smtClean="0">
                <a:solidFill>
                  <a:srgbClr val="FF0000"/>
                </a:solidFill>
                <a:latin typeface="メイリオ" panose="020B0604030504040204" pitchFamily="50" charset="-128"/>
                <a:ea typeface="メイリオ" panose="020B0604030504040204" pitchFamily="50" charset="-128"/>
              </a:rPr>
              <a:t>ルール」</a:t>
            </a:r>
            <a:endParaRPr kumimoji="1" lang="ja-JP" altLang="en-US" b="1"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986593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302302" y="1853883"/>
            <a:ext cx="11587396" cy="4154984"/>
          </a:xfrm>
          <a:prstGeom prst="rect">
            <a:avLst/>
          </a:prstGeom>
          <a:noFill/>
        </p:spPr>
        <p:txBody>
          <a:bodyPr wrap="square" rtlCol="0">
            <a:spAutoFit/>
          </a:bodyPr>
          <a:lstStyle/>
          <a:p>
            <a:r>
              <a:rPr lang="en-US" altLang="ja-JP" sz="4400" dirty="0">
                <a:solidFill>
                  <a:srgbClr val="FF0000"/>
                </a:solidFill>
                <a:latin typeface="メイリオ" panose="020B0604030504040204" pitchFamily="50" charset="-128"/>
                <a:ea typeface="メイリオ" panose="020B0604030504040204" pitchFamily="50" charset="-128"/>
              </a:rPr>
              <a:t>【</a:t>
            </a:r>
            <a:r>
              <a:rPr lang="ja-JP" altLang="en-US" sz="4400" dirty="0" smtClean="0">
                <a:solidFill>
                  <a:srgbClr val="FF0000"/>
                </a:solidFill>
                <a:latin typeface="メイリオ" panose="020B0604030504040204" pitchFamily="50" charset="-128"/>
                <a:ea typeface="メイリオ" panose="020B0604030504040204" pitchFamily="50" charset="-128"/>
              </a:rPr>
              <a:t>保護者へのお願い</a:t>
            </a:r>
            <a:r>
              <a:rPr lang="en-US" altLang="ja-JP" sz="4400" dirty="0" smtClean="0">
                <a:solidFill>
                  <a:srgbClr val="FF0000"/>
                </a:solidFill>
                <a:latin typeface="メイリオ" panose="020B0604030504040204" pitchFamily="50" charset="-128"/>
                <a:ea typeface="メイリオ" panose="020B0604030504040204" pitchFamily="50" charset="-128"/>
              </a:rPr>
              <a:t>】</a:t>
            </a:r>
            <a:endParaRPr lang="en-US" altLang="ja-JP" sz="4400" dirty="0">
              <a:solidFill>
                <a:srgbClr val="FF0000"/>
              </a:solidFill>
              <a:latin typeface="メイリオ" panose="020B0604030504040204" pitchFamily="50" charset="-128"/>
              <a:ea typeface="メイリオ" panose="020B0604030504040204" pitchFamily="50" charset="-128"/>
            </a:endParaRPr>
          </a:p>
          <a:p>
            <a:r>
              <a:rPr lang="ja-JP" altLang="en-US" sz="4400" dirty="0" smtClean="0">
                <a:solidFill>
                  <a:srgbClr val="FF0000"/>
                </a:solidFill>
                <a:latin typeface="メイリオ" panose="020B0604030504040204" pitchFamily="50" charset="-128"/>
                <a:ea typeface="メイリオ" panose="020B0604030504040204" pitchFamily="50" charset="-128"/>
              </a:rPr>
              <a:t>１　・・・・</a:t>
            </a:r>
            <a:endParaRPr lang="ja-JP" altLang="en-US" sz="4400" dirty="0">
              <a:solidFill>
                <a:srgbClr val="FF0000"/>
              </a:solidFill>
              <a:latin typeface="メイリオ" panose="020B0604030504040204" pitchFamily="50" charset="-128"/>
              <a:ea typeface="メイリオ" panose="020B0604030504040204" pitchFamily="50" charset="-128"/>
            </a:endParaRPr>
          </a:p>
          <a:p>
            <a:r>
              <a:rPr lang="ja-JP" altLang="en-US" sz="4400" dirty="0" smtClean="0">
                <a:solidFill>
                  <a:srgbClr val="FF0000"/>
                </a:solidFill>
                <a:latin typeface="メイリオ" panose="020B0604030504040204" pitchFamily="50" charset="-128"/>
                <a:ea typeface="メイリオ" panose="020B0604030504040204" pitchFamily="50" charset="-128"/>
              </a:rPr>
              <a:t>２　・・・・</a:t>
            </a:r>
            <a:endParaRPr lang="ja-JP" altLang="en-US" sz="4400" dirty="0">
              <a:solidFill>
                <a:srgbClr val="FF0000"/>
              </a:solidFill>
              <a:latin typeface="メイリオ" panose="020B0604030504040204" pitchFamily="50" charset="-128"/>
              <a:ea typeface="メイリオ" panose="020B0604030504040204" pitchFamily="50" charset="-128"/>
            </a:endParaRPr>
          </a:p>
          <a:p>
            <a:r>
              <a:rPr lang="ja-JP" altLang="en-US" sz="4400" dirty="0" smtClean="0">
                <a:solidFill>
                  <a:srgbClr val="FF0000"/>
                </a:solidFill>
                <a:latin typeface="メイリオ" panose="020B0604030504040204" pitchFamily="50" charset="-128"/>
                <a:ea typeface="メイリオ" panose="020B0604030504040204" pitchFamily="50" charset="-128"/>
              </a:rPr>
              <a:t>３　・・・・</a:t>
            </a:r>
            <a:endParaRPr lang="en-US" altLang="ja-JP" sz="4400" dirty="0" smtClean="0">
              <a:solidFill>
                <a:srgbClr val="FF0000"/>
              </a:solidFill>
              <a:latin typeface="メイリオ" panose="020B0604030504040204" pitchFamily="50" charset="-128"/>
              <a:ea typeface="メイリオ" panose="020B0604030504040204" pitchFamily="50" charset="-128"/>
            </a:endParaRPr>
          </a:p>
          <a:p>
            <a:r>
              <a:rPr lang="ja-JP" altLang="en-US" sz="4400" dirty="0">
                <a:solidFill>
                  <a:srgbClr val="FF0000"/>
                </a:solidFill>
                <a:latin typeface="メイリオ" panose="020B0604030504040204" pitchFamily="50" charset="-128"/>
                <a:ea typeface="メイリオ" panose="020B0604030504040204" pitchFamily="50" charset="-128"/>
              </a:rPr>
              <a:t>　</a:t>
            </a:r>
            <a:r>
              <a:rPr lang="ja-JP" altLang="en-US" sz="4400" dirty="0" smtClean="0">
                <a:solidFill>
                  <a:srgbClr val="FF0000"/>
                </a:solidFill>
                <a:latin typeface="メイリオ" panose="020B0604030504040204" pitchFamily="50" charset="-128"/>
                <a:ea typeface="メイリオ" panose="020B0604030504040204" pitchFamily="50" charset="-128"/>
              </a:rPr>
              <a:t>　</a:t>
            </a:r>
            <a:endParaRPr lang="en-US" altLang="ja-JP" sz="4400" dirty="0" smtClean="0">
              <a:solidFill>
                <a:srgbClr val="FF0000"/>
              </a:solidFill>
              <a:latin typeface="メイリオ" panose="020B0604030504040204" pitchFamily="50" charset="-128"/>
              <a:ea typeface="メイリオ" panose="020B0604030504040204" pitchFamily="50" charset="-128"/>
            </a:endParaRPr>
          </a:p>
          <a:p>
            <a:r>
              <a:rPr lang="ja-JP" altLang="en-US" sz="4400" dirty="0">
                <a:solidFill>
                  <a:srgbClr val="FF0000"/>
                </a:solidFill>
                <a:latin typeface="メイリオ" panose="020B0604030504040204" pitchFamily="50" charset="-128"/>
                <a:ea typeface="メイリオ" panose="020B0604030504040204" pitchFamily="50" charset="-128"/>
              </a:rPr>
              <a:t>　</a:t>
            </a:r>
            <a:r>
              <a:rPr lang="ja-JP" altLang="en-US" sz="4400" dirty="0" smtClean="0">
                <a:solidFill>
                  <a:srgbClr val="FF0000"/>
                </a:solidFill>
                <a:latin typeface="メイリオ" panose="020B0604030504040204" pitchFamily="50" charset="-128"/>
                <a:ea typeface="メイリオ" panose="020B0604030504040204" pitchFamily="50" charset="-128"/>
              </a:rPr>
              <a:t>具体的に記載してください。</a:t>
            </a:r>
            <a:endParaRPr lang="ja-JP" altLang="en-US" sz="3600" dirty="0">
              <a:solidFill>
                <a:srgbClr val="FF0000"/>
              </a:solidFill>
              <a:latin typeface="メイリオ" panose="020B0604030504040204" pitchFamily="50" charset="-128"/>
              <a:ea typeface="メイリオ" panose="020B0604030504040204" pitchFamily="50" charset="-128"/>
            </a:endParaRPr>
          </a:p>
        </p:txBody>
      </p:sp>
      <p:sp>
        <p:nvSpPr>
          <p:cNvPr id="5" name="タイトル 3"/>
          <p:cNvSpPr>
            <a:spLocks noGrp="1"/>
          </p:cNvSpPr>
          <p:nvPr>
            <p:ph type="title"/>
          </p:nvPr>
        </p:nvSpPr>
        <p:spPr>
          <a:xfrm>
            <a:off x="0" y="365125"/>
            <a:ext cx="12192000" cy="1325563"/>
          </a:xfrm>
        </p:spPr>
        <p:txBody>
          <a:bodyPr/>
          <a:lstStyle/>
          <a:p>
            <a:pPr algn="ctr"/>
            <a:r>
              <a:rPr kumimoji="1" lang="ja-JP" altLang="en-US" b="1" dirty="0" smtClean="0">
                <a:solidFill>
                  <a:srgbClr val="FF0000"/>
                </a:solidFill>
                <a:latin typeface="メイリオ" panose="020B0604030504040204" pitchFamily="50" charset="-128"/>
                <a:ea typeface="メイリオ" panose="020B0604030504040204" pitchFamily="50" charset="-128"/>
              </a:rPr>
              <a:t>「○○学校　インターネット・</a:t>
            </a:r>
            <a:r>
              <a:rPr kumimoji="1" lang="en-US" altLang="ja-JP" b="1" dirty="0" smtClean="0">
                <a:solidFill>
                  <a:srgbClr val="FF0000"/>
                </a:solidFill>
                <a:latin typeface="メイリオ" panose="020B0604030504040204" pitchFamily="50" charset="-128"/>
                <a:ea typeface="メイリオ" panose="020B0604030504040204" pitchFamily="50" charset="-128"/>
              </a:rPr>
              <a:t>SNS</a:t>
            </a:r>
            <a:r>
              <a:rPr kumimoji="1" lang="ja-JP" altLang="en-US" b="1" dirty="0" smtClean="0">
                <a:solidFill>
                  <a:srgbClr val="FF0000"/>
                </a:solidFill>
                <a:latin typeface="メイリオ" panose="020B0604030504040204" pitchFamily="50" charset="-128"/>
                <a:ea typeface="メイリオ" panose="020B0604030504040204" pitchFamily="50" charset="-128"/>
              </a:rPr>
              <a:t>ルール」</a:t>
            </a:r>
            <a:endParaRPr kumimoji="1" lang="ja-JP" altLang="en-US" b="1"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6135183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302302" y="1853883"/>
            <a:ext cx="11587396" cy="1446550"/>
          </a:xfrm>
          <a:prstGeom prst="rect">
            <a:avLst/>
          </a:prstGeom>
          <a:noFill/>
        </p:spPr>
        <p:txBody>
          <a:bodyPr wrap="square" rtlCol="0">
            <a:spAutoFit/>
          </a:bodyPr>
          <a:lstStyle/>
          <a:p>
            <a:r>
              <a:rPr lang="ja-JP" altLang="en-US" sz="4400" dirty="0" smtClean="0">
                <a:latin typeface="メイリオ" panose="020B0604030504040204" pitchFamily="50" charset="-128"/>
                <a:ea typeface="メイリオ" panose="020B0604030504040204" pitchFamily="50" charset="-128"/>
              </a:rPr>
              <a:t>「嫌がることは書かない」</a:t>
            </a:r>
            <a:endParaRPr lang="en-US" altLang="ja-JP" sz="4400" dirty="0">
              <a:latin typeface="メイリオ" panose="020B0604030504040204" pitchFamily="50" charset="-128"/>
              <a:ea typeface="メイリオ" panose="020B0604030504040204" pitchFamily="50" charset="-128"/>
            </a:endParaRPr>
          </a:p>
          <a:p>
            <a:pPr algn="r"/>
            <a:r>
              <a:rPr lang="ja-JP" altLang="en-US" sz="4400" dirty="0" smtClean="0">
                <a:latin typeface="メイリオ" panose="020B0604030504040204" pitchFamily="50" charset="-128"/>
                <a:ea typeface="メイリオ" panose="020B0604030504040204" pitchFamily="50" charset="-128"/>
              </a:rPr>
              <a:t>→嫌がることは人によって異なる。</a:t>
            </a:r>
            <a:endParaRPr lang="en-US" altLang="ja-JP" sz="4400" dirty="0" smtClean="0">
              <a:latin typeface="メイリオ" panose="020B0604030504040204" pitchFamily="50" charset="-128"/>
              <a:ea typeface="メイリオ" panose="020B0604030504040204" pitchFamily="50" charset="-128"/>
            </a:endParaRPr>
          </a:p>
        </p:txBody>
      </p:sp>
      <p:sp>
        <p:nvSpPr>
          <p:cNvPr id="5" name="タイトル 3"/>
          <p:cNvSpPr>
            <a:spLocks noGrp="1"/>
          </p:cNvSpPr>
          <p:nvPr>
            <p:ph type="title"/>
          </p:nvPr>
        </p:nvSpPr>
        <p:spPr>
          <a:xfrm>
            <a:off x="0" y="365125"/>
            <a:ext cx="12192000" cy="1325563"/>
          </a:xfrm>
        </p:spPr>
        <p:txBody>
          <a:bodyPr/>
          <a:lstStyle/>
          <a:p>
            <a:pPr algn="ctr"/>
            <a:r>
              <a:rPr kumimoji="1" lang="ja-JP" altLang="en-US" b="1" dirty="0" smtClean="0">
                <a:latin typeface="メイリオ" panose="020B0604030504040204" pitchFamily="50" charset="-128"/>
                <a:ea typeface="メイリオ" panose="020B0604030504040204" pitchFamily="50" charset="-128"/>
              </a:rPr>
              <a:t>具体的なルールにすることが大切</a:t>
            </a:r>
            <a:endParaRPr kumimoji="1" lang="ja-JP" altLang="en-US" b="1" dirty="0">
              <a:latin typeface="メイリオ" panose="020B0604030504040204" pitchFamily="50" charset="-128"/>
              <a:ea typeface="メイリオ" panose="020B0604030504040204" pitchFamily="50" charset="-128"/>
            </a:endParaRPr>
          </a:p>
        </p:txBody>
      </p:sp>
      <p:sp>
        <p:nvSpPr>
          <p:cNvPr id="6" name="テキスト ボックス 5"/>
          <p:cNvSpPr txBox="1"/>
          <p:nvPr/>
        </p:nvSpPr>
        <p:spPr>
          <a:xfrm>
            <a:off x="302302" y="3463628"/>
            <a:ext cx="11587396" cy="1446550"/>
          </a:xfrm>
          <a:prstGeom prst="rect">
            <a:avLst/>
          </a:prstGeom>
          <a:noFill/>
        </p:spPr>
        <p:txBody>
          <a:bodyPr wrap="square" rtlCol="0">
            <a:spAutoFit/>
          </a:bodyPr>
          <a:lstStyle/>
          <a:p>
            <a:r>
              <a:rPr lang="ja-JP" altLang="en-US" sz="4400" dirty="0" smtClean="0">
                <a:latin typeface="メイリオ" panose="020B0604030504040204" pitchFamily="50" charset="-128"/>
                <a:ea typeface="メイリオ" panose="020B0604030504040204" pitchFamily="50" charset="-128"/>
              </a:rPr>
              <a:t>「遅い時間まで使わない」</a:t>
            </a:r>
            <a:endParaRPr lang="en-US" altLang="ja-JP" sz="4400" dirty="0">
              <a:latin typeface="メイリオ" panose="020B0604030504040204" pitchFamily="50" charset="-128"/>
              <a:ea typeface="メイリオ" panose="020B0604030504040204" pitchFamily="50" charset="-128"/>
            </a:endParaRPr>
          </a:p>
          <a:p>
            <a:pPr algn="r"/>
            <a:r>
              <a:rPr lang="ja-JP" altLang="en-US" sz="4400" dirty="0" smtClean="0">
                <a:latin typeface="メイリオ" panose="020B0604030504040204" pitchFamily="50" charset="-128"/>
                <a:ea typeface="メイリオ" panose="020B0604030504040204" pitchFamily="50" charset="-128"/>
              </a:rPr>
              <a:t>→遅い時間の解釈が異なる。</a:t>
            </a:r>
            <a:endParaRPr lang="en-US" altLang="ja-JP" sz="4400" dirty="0" smtClean="0">
              <a:latin typeface="メイリオ" panose="020B0604030504040204" pitchFamily="50" charset="-128"/>
              <a:ea typeface="メイリオ" panose="020B0604030504040204" pitchFamily="50" charset="-128"/>
            </a:endParaRPr>
          </a:p>
        </p:txBody>
      </p:sp>
      <p:sp>
        <p:nvSpPr>
          <p:cNvPr id="7" name="テキスト ボックス 6"/>
          <p:cNvSpPr txBox="1"/>
          <p:nvPr/>
        </p:nvSpPr>
        <p:spPr>
          <a:xfrm>
            <a:off x="302302" y="5306076"/>
            <a:ext cx="11587396" cy="1446550"/>
          </a:xfrm>
          <a:prstGeom prst="rect">
            <a:avLst/>
          </a:prstGeom>
          <a:noFill/>
        </p:spPr>
        <p:txBody>
          <a:bodyPr wrap="square" rtlCol="0">
            <a:spAutoFit/>
          </a:bodyPr>
          <a:lstStyle/>
          <a:p>
            <a:r>
              <a:rPr lang="ja-JP" altLang="en-US" sz="4400" dirty="0" smtClean="0">
                <a:latin typeface="メイリオ" panose="020B0604030504040204" pitchFamily="50" charset="-128"/>
                <a:ea typeface="メイリオ" panose="020B0604030504040204" pitchFamily="50" charset="-128"/>
              </a:rPr>
              <a:t>ルールを守っていることを確認できることが大切です。</a:t>
            </a:r>
            <a:endParaRPr lang="en-US" altLang="ja-JP" sz="4400"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3677741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1573</TotalTime>
  <Words>2050</Words>
  <Application>Microsoft Office PowerPoint</Application>
  <PresentationFormat>ワイド画面</PresentationFormat>
  <Paragraphs>151</Paragraphs>
  <Slides>14</Slides>
  <Notes>14</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14</vt:i4>
      </vt:variant>
    </vt:vector>
  </HeadingPairs>
  <TitlesOfParts>
    <vt:vector size="20" baseType="lpstr">
      <vt:lpstr>ＭＳ ゴシック</vt:lpstr>
      <vt:lpstr>メイリオ</vt:lpstr>
      <vt:lpstr>游ゴシック</vt:lpstr>
      <vt:lpstr>游ゴシック Light</vt:lpstr>
      <vt:lpstr>Arial</vt:lpstr>
      <vt:lpstr>Office テーマ</vt:lpstr>
      <vt:lpstr>インターネット上での いじめ問題について</vt:lpstr>
      <vt:lpstr>ケータイ・スマホトラブル</vt:lpstr>
      <vt:lpstr>PowerPoint プレゼンテーション</vt:lpstr>
      <vt:lpstr>起こりやすいトラブル「悪口・いじり」</vt:lpstr>
      <vt:lpstr>ＳＮＳ東京ルール</vt:lpstr>
      <vt:lpstr>学校での取組</vt:lpstr>
      <vt:lpstr>「○○学校　インターネット・SNSルール」</vt:lpstr>
      <vt:lpstr>「○○学校　インターネット・SNSルール」</vt:lpstr>
      <vt:lpstr>具体的なルールにすることが大切</vt:lpstr>
      <vt:lpstr>PowerPoint プレゼンテーション</vt:lpstr>
      <vt:lpstr>インターネット上に 　　　　不適切な情報が掲載されたら…</vt:lpstr>
      <vt:lpstr>専門機関等の相談先が分からないときは…</vt:lpstr>
      <vt:lpstr>近くの方と情報交換してみましょう</vt:lpstr>
      <vt:lpstr>　ケータイ・スマホトラブルや、お子さんに気に なる様子があればすぐにお知らせください。  ＜相談先＞ ・担任 ・学年主任 ・生活指導主任 ・スクールカウンセラー ・副校長　　　　　　　　等　　　</vt:lpstr>
    </vt:vector>
  </TitlesOfParts>
  <Company>TAIMS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インターネット上での いじめ問題について</dc:title>
  <dc:creator>東京都</dc:creator>
  <cp:lastModifiedBy>東京都</cp:lastModifiedBy>
  <cp:revision>131</cp:revision>
  <cp:lastPrinted>2021-02-15T07:31:06Z</cp:lastPrinted>
  <dcterms:created xsi:type="dcterms:W3CDTF">2020-07-07T05:49:39Z</dcterms:created>
  <dcterms:modified xsi:type="dcterms:W3CDTF">2021-03-15T02:25:38Z</dcterms:modified>
</cp:coreProperties>
</file>